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5"/>
  </p:notesMasterIdLst>
  <p:handoutMasterIdLst>
    <p:handoutMasterId r:id="rId46"/>
  </p:handoutMasterIdLst>
  <p:sldIdLst>
    <p:sldId id="259" r:id="rId2"/>
    <p:sldId id="295" r:id="rId3"/>
    <p:sldId id="296" r:id="rId4"/>
    <p:sldId id="297" r:id="rId5"/>
    <p:sldId id="284" r:id="rId6"/>
    <p:sldId id="291" r:id="rId7"/>
    <p:sldId id="283" r:id="rId8"/>
    <p:sldId id="293" r:id="rId9"/>
    <p:sldId id="294" r:id="rId10"/>
    <p:sldId id="292" r:id="rId11"/>
    <p:sldId id="320" r:id="rId12"/>
    <p:sldId id="262" r:id="rId13"/>
    <p:sldId id="285" r:id="rId14"/>
    <p:sldId id="286" r:id="rId15"/>
    <p:sldId id="287" r:id="rId16"/>
    <p:sldId id="288" r:id="rId17"/>
    <p:sldId id="289" r:id="rId18"/>
    <p:sldId id="321" r:id="rId19"/>
    <p:sldId id="290" r:id="rId20"/>
    <p:sldId id="322" r:id="rId21"/>
    <p:sldId id="298" r:id="rId22"/>
    <p:sldId id="300" r:id="rId23"/>
    <p:sldId id="306" r:id="rId24"/>
    <p:sldId id="307" r:id="rId25"/>
    <p:sldId id="308" r:id="rId26"/>
    <p:sldId id="309" r:id="rId27"/>
    <p:sldId id="310" r:id="rId28"/>
    <p:sldId id="302" r:id="rId29"/>
    <p:sldId id="303" r:id="rId30"/>
    <p:sldId id="304" r:id="rId31"/>
    <p:sldId id="305" r:id="rId32"/>
    <p:sldId id="301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3" r:id="rId43"/>
    <p:sldId id="282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BEF"/>
    <a:srgbClr val="2481BA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2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SSFD-Naive </a:t>
            </a:r>
            <a:r>
              <a:rPr lang="en-US" altLang="zh-CN" dirty="0" err="1"/>
              <a:t>gDocs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吴侃真 莫戈泉 蓝浩宁 杨亘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并发控制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FEB5B921-1CF0-4640-BF19-0C7AB8A3B0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56932" y="2130803"/>
            <a:ext cx="5587068" cy="33392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29B1F4-F446-47AD-BFA0-C3FE0CB33DAC}"/>
              </a:ext>
            </a:extLst>
          </p:cNvPr>
          <p:cNvSpPr/>
          <p:nvPr/>
        </p:nvSpPr>
        <p:spPr>
          <a:xfrm>
            <a:off x="692092" y="1989613"/>
            <a:ext cx="26970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单元格状态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正常状态，自加锁状态，他加锁状态，编辑状态，预放锁状态，放锁状态。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被动动作：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点击，编辑完毕，收到拿锁，收到放锁，收到编辑。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主动动作：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修改单元格，发送拿锁，发送放锁，发送编辑，发送警告。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67433C-B695-4128-829D-BF759EE1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0" y="1989613"/>
            <a:ext cx="6999759" cy="37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135660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319655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354041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170046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7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总体架构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96CAA3-7BF3-48FE-AA03-DD26780DF5C7}"/>
              </a:ext>
            </a:extLst>
          </p:cNvPr>
          <p:cNvSpPr/>
          <p:nvPr/>
        </p:nvSpPr>
        <p:spPr>
          <a:xfrm>
            <a:off x="2103121" y="5099125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DBC52C5-CA4B-4BB6-846F-563264276E5E}"/>
              </a:ext>
            </a:extLst>
          </p:cNvPr>
          <p:cNvSpPr/>
          <p:nvPr/>
        </p:nvSpPr>
        <p:spPr>
          <a:xfrm>
            <a:off x="957431" y="4676887"/>
            <a:ext cx="2458123" cy="19632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16258D-8900-4AF6-9800-96A46A5C75B3}"/>
              </a:ext>
            </a:extLst>
          </p:cNvPr>
          <p:cNvSpPr/>
          <p:nvPr/>
        </p:nvSpPr>
        <p:spPr>
          <a:xfrm>
            <a:off x="1129554" y="5481022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AB9B3A-31C1-48B3-900A-11C4783982A9}"/>
              </a:ext>
            </a:extLst>
          </p:cNvPr>
          <p:cNvSpPr/>
          <p:nvPr/>
        </p:nvSpPr>
        <p:spPr>
          <a:xfrm>
            <a:off x="2103121" y="5758031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445A2E3-EEB1-4A04-945F-0E251D969966}"/>
              </a:ext>
            </a:extLst>
          </p:cNvPr>
          <p:cNvSpPr/>
          <p:nvPr/>
        </p:nvSpPr>
        <p:spPr>
          <a:xfrm>
            <a:off x="3550025" y="1650658"/>
            <a:ext cx="4808668" cy="2622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D5F7ADA-537D-4D44-96B5-E8CCEF87D84F}"/>
              </a:ext>
            </a:extLst>
          </p:cNvPr>
          <p:cNvSpPr/>
          <p:nvPr/>
        </p:nvSpPr>
        <p:spPr>
          <a:xfrm>
            <a:off x="5637008" y="4760259"/>
            <a:ext cx="2463501" cy="18798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B394F4-42DE-48EE-BDCE-5991671371B7}"/>
              </a:ext>
            </a:extLst>
          </p:cNvPr>
          <p:cNvSpPr/>
          <p:nvPr/>
        </p:nvSpPr>
        <p:spPr>
          <a:xfrm>
            <a:off x="6707395" y="5099765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6300EE-AA77-4337-9CF2-E7F7A7F3405B}"/>
              </a:ext>
            </a:extLst>
          </p:cNvPr>
          <p:cNvSpPr/>
          <p:nvPr/>
        </p:nvSpPr>
        <p:spPr>
          <a:xfrm>
            <a:off x="5814510" y="5573102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0FC028-3C82-45E9-B69E-095D8D807443}"/>
              </a:ext>
            </a:extLst>
          </p:cNvPr>
          <p:cNvSpPr/>
          <p:nvPr/>
        </p:nvSpPr>
        <p:spPr>
          <a:xfrm>
            <a:off x="6790767" y="582385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5FDBFC-0702-43C8-8CC2-51632A6027BF}"/>
              </a:ext>
            </a:extLst>
          </p:cNvPr>
          <p:cNvSpPr/>
          <p:nvPr/>
        </p:nvSpPr>
        <p:spPr>
          <a:xfrm>
            <a:off x="3942679" y="2851417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9A34E3-4AE9-4A0F-AAF4-BD3E79FE45E7}"/>
              </a:ext>
            </a:extLst>
          </p:cNvPr>
          <p:cNvSpPr/>
          <p:nvPr/>
        </p:nvSpPr>
        <p:spPr>
          <a:xfrm>
            <a:off x="6790767" y="3324754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95AF0F-0D9A-4FA2-A8FF-7BB16E10691F}"/>
              </a:ext>
            </a:extLst>
          </p:cNvPr>
          <p:cNvSpPr/>
          <p:nvPr/>
        </p:nvSpPr>
        <p:spPr>
          <a:xfrm>
            <a:off x="5749965" y="1842245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FC7D8D1D-C280-4CAD-B1E2-8B076F453418}"/>
              </a:ext>
            </a:extLst>
          </p:cNvPr>
          <p:cNvSpPr/>
          <p:nvPr/>
        </p:nvSpPr>
        <p:spPr>
          <a:xfrm>
            <a:off x="419549" y="2154217"/>
            <a:ext cx="1834179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752C9E-F255-4A56-9E46-F7170192CC45}"/>
              </a:ext>
            </a:extLst>
          </p:cNvPr>
          <p:cNvSpPr txBox="1"/>
          <p:nvPr/>
        </p:nvSpPr>
        <p:spPr>
          <a:xfrm>
            <a:off x="2321767" y="2072896"/>
            <a:ext cx="10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EC22ADA-CB32-42BA-870E-1C580CAD0508}"/>
              </a:ext>
            </a:extLst>
          </p:cNvPr>
          <p:cNvSpPr/>
          <p:nvPr/>
        </p:nvSpPr>
        <p:spPr>
          <a:xfrm>
            <a:off x="419548" y="2576453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D3FF03-843B-408A-A1F1-E81913A58641}"/>
              </a:ext>
            </a:extLst>
          </p:cNvPr>
          <p:cNvSpPr txBox="1"/>
          <p:nvPr/>
        </p:nvSpPr>
        <p:spPr>
          <a:xfrm>
            <a:off x="2321767" y="2454793"/>
            <a:ext cx="10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控制流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3C9E641-3526-4244-992E-A53A042390EC}"/>
              </a:ext>
            </a:extLst>
          </p:cNvPr>
          <p:cNvSpPr/>
          <p:nvPr/>
        </p:nvSpPr>
        <p:spPr>
          <a:xfrm>
            <a:off x="3404935" y="5456816"/>
            <a:ext cx="2259105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C13BDDD-E5D2-4B91-B782-30AD779F246B}"/>
              </a:ext>
            </a:extLst>
          </p:cNvPr>
          <p:cNvSpPr/>
          <p:nvPr/>
        </p:nvSpPr>
        <p:spPr>
          <a:xfrm rot="10800000">
            <a:off x="3354502" y="5708210"/>
            <a:ext cx="2271609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92E0E9F-E75B-4C35-A0C4-7941D10298B6}"/>
              </a:ext>
            </a:extLst>
          </p:cNvPr>
          <p:cNvSpPr/>
          <p:nvPr/>
        </p:nvSpPr>
        <p:spPr>
          <a:xfrm>
            <a:off x="3365120" y="5257799"/>
            <a:ext cx="2384845" cy="463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2458C80C-D206-4C27-BB54-BFD0DA1CFCC9}"/>
              </a:ext>
            </a:extLst>
          </p:cNvPr>
          <p:cNvSpPr/>
          <p:nvPr/>
        </p:nvSpPr>
        <p:spPr>
          <a:xfrm rot="19354242">
            <a:off x="2448030" y="4164774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35C4B67A-0DDE-4877-98C1-87B07A580EFB}"/>
              </a:ext>
            </a:extLst>
          </p:cNvPr>
          <p:cNvSpPr/>
          <p:nvPr/>
        </p:nvSpPr>
        <p:spPr>
          <a:xfrm rot="8500952">
            <a:off x="2550401" y="4275350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805CE9-A291-4FD5-9601-3A988649A6E1}"/>
              </a:ext>
            </a:extLst>
          </p:cNvPr>
          <p:cNvSpPr/>
          <p:nvPr/>
        </p:nvSpPr>
        <p:spPr>
          <a:xfrm rot="19595666">
            <a:off x="4679101" y="2468838"/>
            <a:ext cx="1204856" cy="2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KAFKA</a:t>
            </a:r>
            <a:r>
              <a:rPr lang="zh-CN" altLang="en-US" sz="1600" b="1" dirty="0">
                <a:solidFill>
                  <a:schemeClr val="tx1"/>
                </a:solidFill>
              </a:rPr>
              <a:t>集群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62AC8E-E0EC-4092-9D86-49E305C532EB}"/>
              </a:ext>
            </a:extLst>
          </p:cNvPr>
          <p:cNvSpPr/>
          <p:nvPr/>
        </p:nvSpPr>
        <p:spPr>
          <a:xfrm rot="3896348">
            <a:off x="6187533" y="2689733"/>
            <a:ext cx="1204856" cy="2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KAFKA</a:t>
            </a:r>
            <a:r>
              <a:rPr lang="zh-CN" altLang="en-US" sz="1600" b="1" dirty="0">
                <a:solidFill>
                  <a:schemeClr val="tx1"/>
                </a:solidFill>
              </a:rPr>
              <a:t>集群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31E8F0F-3701-4E2B-8E03-F8C9CA09BC8D}"/>
              </a:ext>
            </a:extLst>
          </p:cNvPr>
          <p:cNvSpPr/>
          <p:nvPr/>
        </p:nvSpPr>
        <p:spPr>
          <a:xfrm>
            <a:off x="354589" y="3674267"/>
            <a:ext cx="1769633" cy="64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ZooKeeper</a:t>
            </a:r>
            <a:r>
              <a:rPr lang="zh-CN" altLang="en-US" dirty="0"/>
              <a:t>集群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8EA0349-4FDC-49E9-AA32-7FD44EC15B53}"/>
              </a:ext>
            </a:extLst>
          </p:cNvPr>
          <p:cNvCxnSpPr>
            <a:cxnSpLocks/>
          </p:cNvCxnSpPr>
          <p:nvPr/>
        </p:nvCxnSpPr>
        <p:spPr>
          <a:xfrm flipV="1">
            <a:off x="2003815" y="3367272"/>
            <a:ext cx="1655898" cy="4927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EFA481D-2CE1-4341-9F3D-704092931995}"/>
              </a:ext>
            </a:extLst>
          </p:cNvPr>
          <p:cNvCxnSpPr>
            <a:cxnSpLocks/>
          </p:cNvCxnSpPr>
          <p:nvPr/>
        </p:nvCxnSpPr>
        <p:spPr>
          <a:xfrm>
            <a:off x="2092768" y="3955670"/>
            <a:ext cx="3861591" cy="11233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56D0563-88D1-4DA0-9E8D-8957627D2994}"/>
              </a:ext>
            </a:extLst>
          </p:cNvPr>
          <p:cNvCxnSpPr>
            <a:cxnSpLocks/>
          </p:cNvCxnSpPr>
          <p:nvPr/>
        </p:nvCxnSpPr>
        <p:spPr>
          <a:xfrm flipV="1">
            <a:off x="375236" y="2974743"/>
            <a:ext cx="1834092" cy="192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B084366-8104-4A6A-9A34-534072CB2C2E}"/>
              </a:ext>
            </a:extLst>
          </p:cNvPr>
          <p:cNvSpPr txBox="1"/>
          <p:nvPr/>
        </p:nvSpPr>
        <p:spPr>
          <a:xfrm>
            <a:off x="2321767" y="2787818"/>
            <a:ext cx="12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服务提供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4BA036C9-9210-4096-8732-74B3D218E9C7}"/>
              </a:ext>
            </a:extLst>
          </p:cNvPr>
          <p:cNvSpPr/>
          <p:nvPr/>
        </p:nvSpPr>
        <p:spPr>
          <a:xfrm rot="4931173">
            <a:off x="6206247" y="4479549"/>
            <a:ext cx="714898" cy="73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A5D4BA00-BFDE-4C33-99A2-2BD893FBEAF9}"/>
              </a:ext>
            </a:extLst>
          </p:cNvPr>
          <p:cNvSpPr/>
          <p:nvPr/>
        </p:nvSpPr>
        <p:spPr>
          <a:xfrm>
            <a:off x="6478665" y="1718781"/>
            <a:ext cx="239497" cy="23129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Operation 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414168" y="1824131"/>
            <a:ext cx="7761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实现了基本与扩展的文件系统接口共十一个：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Create</a:t>
            </a:r>
            <a:r>
              <a:rPr lang="en-US" altLang="zh-CN" dirty="0">
                <a:latin typeface="Bahnschrift" panose="020B0502040204020203" pitchFamily="34" charset="0"/>
              </a:rPr>
              <a:t>, </a:t>
            </a:r>
            <a:r>
              <a:rPr lang="en-US" altLang="zh-CN" dirty="0" err="1">
                <a:latin typeface="Bahnschrift" panose="020B0502040204020203" pitchFamily="34" charset="0"/>
              </a:rPr>
              <a:t>Mkdir</a:t>
            </a:r>
            <a:r>
              <a:rPr lang="en-US" altLang="zh-CN" dirty="0">
                <a:latin typeface="Bahnschrift" panose="020B0502040204020203" pitchFamily="34" charset="0"/>
              </a:rPr>
              <a:t>, Delete, Open, Close, Write, Read, Append, List, </a:t>
            </a:r>
            <a:r>
              <a:rPr lang="en-US" altLang="zh-CN" dirty="0" err="1">
                <a:latin typeface="Bahnschrift" panose="020B0502040204020203" pitchFamily="34" charset="0"/>
              </a:rPr>
              <a:t>GetFileInfo</a:t>
            </a:r>
            <a:r>
              <a:rPr lang="en-US" altLang="zh-CN" dirty="0">
                <a:latin typeface="Bahnschrift" panose="020B0502040204020203" pitchFamily="34" charset="0"/>
              </a:rPr>
              <a:t>, Scan</a:t>
            </a: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所有接口</a:t>
            </a:r>
            <a:r>
              <a:rPr lang="zh-CN" altLang="en-US">
                <a:latin typeface="Bahnschrift" panose="020B0502040204020203" pitchFamily="34" charset="0"/>
              </a:rPr>
              <a:t>支持</a:t>
            </a:r>
            <a:r>
              <a:rPr lang="zh-CN" altLang="en-US" b="1">
                <a:latin typeface="Bahnschrift" panose="020B0502040204020203" pitchFamily="34" charset="0"/>
              </a:rPr>
              <a:t>并发</a:t>
            </a:r>
            <a:r>
              <a:rPr lang="zh-CN" altLang="en-US">
                <a:latin typeface="Bahnschrift" panose="020B0502040204020203" pitchFamily="34" charset="0"/>
              </a:rPr>
              <a:t>操作</a:t>
            </a:r>
            <a:endParaRPr lang="en-US" altLang="zh-C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65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Chunk &amp; Replication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59199"/>
            <a:ext cx="42169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实现了将文件数据分为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，并以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级别做副本，元数据管理等操作。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副本数，大小均可变配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写数据时，实现了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数据</a:t>
            </a:r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链式</a:t>
            </a:r>
            <a:endParaRPr lang="en-US" altLang="zh-CN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传播</a:t>
            </a:r>
            <a:r>
              <a:rPr lang="zh-CN" altLang="en-US" dirty="0">
                <a:latin typeface="Bahnschrift" panose="020B0502040204020203" pitchFamily="34" charset="0"/>
              </a:rPr>
              <a:t>，写需要到成功写入所有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副本才算成功。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读数据时，只要到其中一个副本中读即可。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定期触发</a:t>
            </a:r>
            <a:r>
              <a:rPr lang="en-US" altLang="zh-CN" dirty="0">
                <a:latin typeface="Bahnschrift" panose="020B0502040204020203" pitchFamily="34" charset="0"/>
              </a:rPr>
              <a:t>re-replication</a:t>
            </a:r>
            <a:r>
              <a:rPr lang="zh-CN" altLang="en-US" dirty="0">
                <a:latin typeface="Bahnschrift" panose="020B0502040204020203" pitchFamily="34" charset="0"/>
              </a:rPr>
              <a:t>，补充副本数不足的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，提升系统的</a:t>
            </a:r>
            <a:r>
              <a:rPr lang="en-US" altLang="zh-CN" dirty="0">
                <a:latin typeface="Bahnschrift" panose="020B0502040204020203" pitchFamily="34" charset="0"/>
              </a:rPr>
              <a:t>MTTDL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43A789-6A4B-45F6-8F51-619770EF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62" y="2043954"/>
            <a:ext cx="4464425" cy="40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Fault Tolerance 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体现在三个方面 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multiple master nodes </a:t>
            </a:r>
            <a:r>
              <a:rPr lang="zh-CN" altLang="en-US" dirty="0">
                <a:latin typeface="Bahnschrift" panose="020B0502040204020203" pitchFamily="34" charset="0"/>
              </a:rPr>
              <a:t>通过</a:t>
            </a:r>
            <a:r>
              <a:rPr lang="en-US" altLang="zh-CN" dirty="0">
                <a:latin typeface="Bahnschrift" panose="020B0502040204020203" pitchFamily="34" charset="0"/>
              </a:rPr>
              <a:t>zookeeper</a:t>
            </a:r>
            <a:r>
              <a:rPr lang="zh-CN" altLang="en-US" dirty="0">
                <a:latin typeface="Bahnschrift" panose="020B0502040204020203" pitchFamily="34" charset="0"/>
              </a:rPr>
              <a:t>选举</a:t>
            </a:r>
            <a:r>
              <a:rPr lang="en-US" altLang="zh-CN" dirty="0">
                <a:latin typeface="Bahnschrift" panose="020B0502040204020203" pitchFamily="34" charset="0"/>
              </a:rPr>
              <a:t>leader</a:t>
            </a:r>
            <a:r>
              <a:rPr lang="zh-CN" altLang="en-US" dirty="0">
                <a:latin typeface="Bahnschrift" panose="020B0502040204020203" pitchFamily="34" charset="0"/>
              </a:rPr>
              <a:t>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之间通过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进行日志同步，如果发生</a:t>
            </a:r>
            <a:r>
              <a:rPr lang="en-US" altLang="zh-CN" dirty="0">
                <a:latin typeface="Bahnschrift" panose="020B0502040204020203" pitchFamily="34" charset="0"/>
              </a:rPr>
              <a:t>leader failover</a:t>
            </a:r>
            <a:r>
              <a:rPr lang="zh-CN" altLang="en-US" dirty="0">
                <a:latin typeface="Bahnschrift" panose="020B0502040204020203" pitchFamily="34" charset="0"/>
              </a:rPr>
              <a:t>，另一个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迅速接替。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zh-CN" altLang="en-US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multiple data nodes </a:t>
            </a:r>
            <a:r>
              <a:rPr lang="zh-CN" altLang="en-US" dirty="0">
                <a:latin typeface="Bahnschrift" panose="020B0502040204020203" pitchFamily="34" charset="0"/>
              </a:rPr>
              <a:t>一个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在三个</a:t>
            </a:r>
            <a:r>
              <a:rPr lang="en-US" altLang="zh-CN" dirty="0" err="1">
                <a:latin typeface="Bahnschrift" panose="020B0502040204020203" pitchFamily="34" charset="0"/>
              </a:rPr>
              <a:t>chunkservers</a:t>
            </a:r>
            <a:r>
              <a:rPr lang="zh-CN" altLang="en-US" dirty="0">
                <a:latin typeface="Bahnschrift" panose="020B0502040204020203" pitchFamily="34" charset="0"/>
              </a:rPr>
              <a:t>上存放三副本，容忍任意两个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副本丢失，副本数可以自定义，来提高容错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zh-CN" altLang="en-US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Bahnschrift" panose="020B0502040204020203" pitchFamily="34" charset="0"/>
              </a:rPr>
              <a:t>re-replication </a:t>
            </a:r>
            <a:r>
              <a:rPr lang="zh-CN" altLang="en-US" dirty="0">
                <a:latin typeface="Bahnschrift" panose="020B0502040204020203" pitchFamily="34" charset="0"/>
              </a:rPr>
              <a:t>定期检查各个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副本数，不足则进行补充，来提高容错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006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Consistency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7C8E9-281E-4CD7-B3AC-775E62A1D226}"/>
              </a:ext>
            </a:extLst>
          </p:cNvPr>
          <p:cNvSpPr txBox="1"/>
          <p:nvPr/>
        </p:nvSpPr>
        <p:spPr>
          <a:xfrm>
            <a:off x="538480" y="2075934"/>
            <a:ext cx="84226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hnschrift" panose="020B0502040204020203" pitchFamily="34" charset="0"/>
              </a:rPr>
              <a:t>DFS</a:t>
            </a:r>
            <a:r>
              <a:rPr lang="zh-CN" altLang="en-US" b="1" dirty="0">
                <a:latin typeface="Bahnschrift" panose="020B0502040204020203" pitchFamily="34" charset="0"/>
              </a:rPr>
              <a:t>的一致性体现在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Bahnschrift" panose="020B0502040204020203" pitchFamily="34" charset="0"/>
              </a:rPr>
              <a:t>写</a:t>
            </a:r>
            <a:r>
              <a:rPr lang="en-US" altLang="zh-CN" b="1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：使用类</a:t>
            </a:r>
            <a:r>
              <a:rPr lang="en-US" altLang="zh-CN" dirty="0">
                <a:latin typeface="Bahnschrift" panose="020B0502040204020203" pitchFamily="34" charset="0"/>
              </a:rPr>
              <a:t>2PC</a:t>
            </a:r>
            <a:r>
              <a:rPr lang="zh-CN" altLang="en-US" dirty="0">
                <a:latin typeface="Bahnschrift" panose="020B0502040204020203" pitchFamily="34" charset="0"/>
              </a:rPr>
              <a:t>方案，一阶段缓存数据，二阶段同步数据，遇到错误重试而非回滚，类似于</a:t>
            </a:r>
            <a:r>
              <a:rPr lang="en-US" altLang="zh-CN" dirty="0">
                <a:latin typeface="Bahnschrift" panose="020B0502040204020203" pitchFamily="34" charset="0"/>
              </a:rPr>
              <a:t>GFS</a:t>
            </a:r>
            <a:r>
              <a:rPr lang="zh-CN" altLang="en-US" dirty="0">
                <a:latin typeface="Bahnschrift" panose="020B0502040204020203" pitchFamily="34" charset="0"/>
              </a:rPr>
              <a:t>的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写入。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Bahnschrift" panose="020B0502040204020203" pitchFamily="34" charset="0"/>
              </a:rPr>
              <a:t>节点新增退出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只保存必要的元数据，不持久化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与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的映射。同步发生错误先进行重试，重试失败不影响系统正确性。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>
                <a:latin typeface="Bahnschrift" panose="020B0502040204020203" pitchFamily="34" charset="0"/>
              </a:rPr>
              <a:t>2.  </a:t>
            </a:r>
            <a:r>
              <a:rPr lang="zh-CN" altLang="en-US" b="1" dirty="0">
                <a:latin typeface="Bahnschrift" panose="020B0502040204020203" pitchFamily="34" charset="0"/>
              </a:rPr>
              <a:t>并行</a:t>
            </a:r>
            <a:r>
              <a:rPr lang="en-US" altLang="zh-CN" b="1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。类似</a:t>
            </a:r>
            <a:r>
              <a:rPr lang="en-US" altLang="zh-CN" dirty="0">
                <a:latin typeface="Bahnschrift" panose="020B0502040204020203" pitchFamily="34" charset="0"/>
              </a:rPr>
              <a:t>GFS</a:t>
            </a:r>
            <a:r>
              <a:rPr lang="zh-CN" altLang="en-US" dirty="0">
                <a:latin typeface="Bahnschrift" panose="020B0502040204020203" pitchFamily="34" charset="0"/>
              </a:rPr>
              <a:t>的</a:t>
            </a:r>
            <a:r>
              <a:rPr lang="en-US" altLang="zh-CN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实现，并加入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checksum</a:t>
            </a:r>
            <a:r>
              <a:rPr lang="zh-CN" altLang="en-US" dirty="0">
                <a:latin typeface="Bahnschrift" panose="020B0502040204020203" pitchFamily="34" charset="0"/>
              </a:rPr>
              <a:t>，来解决罕有的</a:t>
            </a:r>
            <a:r>
              <a:rPr lang="en-US" altLang="zh-CN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重复问题。应用层只会用到单一覆盖写</a:t>
            </a:r>
            <a:r>
              <a:rPr lang="zh-CN" altLang="en-US">
                <a:latin typeface="Bahnschrift" panose="020B0502040204020203" pitchFamily="34" charset="0"/>
              </a:rPr>
              <a:t>和并行</a:t>
            </a:r>
            <a:r>
              <a:rPr lang="en-US" altLang="zh-CN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，满足强一致性。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BAC08-9F96-40FE-9F15-37003B65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32" y="4858770"/>
            <a:ext cx="5307736" cy="16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6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Concurrency Control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1A5CC6-E6C6-44F3-A87A-876619F8A4B3}"/>
              </a:ext>
            </a:extLst>
          </p:cNvPr>
          <p:cNvSpPr txBox="1"/>
          <p:nvPr/>
        </p:nvSpPr>
        <p:spPr>
          <a:xfrm>
            <a:off x="392653" y="1969359"/>
            <a:ext cx="83721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DFS</a:t>
            </a:r>
            <a:r>
              <a:rPr lang="zh-CN" altLang="en-US" dirty="0">
                <a:latin typeface="Bahnschrift" panose="020B0502040204020203" pitchFamily="34" charset="0"/>
              </a:rPr>
              <a:t>广泛使用读写</a:t>
            </a:r>
            <a:r>
              <a:rPr lang="en-US" altLang="zh-CN" dirty="0">
                <a:latin typeface="Bahnschrift" panose="020B0502040204020203" pitchFamily="34" charset="0"/>
              </a:rPr>
              <a:t>/</a:t>
            </a:r>
            <a:r>
              <a:rPr lang="zh-CN" altLang="en-US" dirty="0">
                <a:latin typeface="Bahnschrift" panose="020B0502040204020203" pitchFamily="34" charset="0"/>
              </a:rPr>
              <a:t>互斥锁做并发控制：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1. </a:t>
            </a:r>
            <a:r>
              <a:rPr lang="zh-CN" altLang="en-US" b="1" dirty="0">
                <a:latin typeface="Bahnschrift" panose="020B0502040204020203" pitchFamily="34" charset="0"/>
              </a:rPr>
              <a:t>多种粒度锁 </a:t>
            </a:r>
            <a:r>
              <a:rPr lang="zh-CN" altLang="en-US" dirty="0"/>
              <a:t>提高并发度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latin typeface="Bahnschrift" panose="020B0502040204020203" pitchFamily="34" charset="0"/>
              </a:rPr>
              <a:t>2. </a:t>
            </a:r>
            <a:r>
              <a:rPr lang="zh-CN" altLang="en-US" b="1" dirty="0"/>
              <a:t>严格拿锁顺序  </a:t>
            </a:r>
            <a:r>
              <a:rPr lang="zh-CN" altLang="en-US" dirty="0"/>
              <a:t>按照锁粒度制定优先级，拿锁顺序优先级从高到低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latin typeface="Bahnschrift" panose="020B0502040204020203" pitchFamily="34" charset="0"/>
              </a:rPr>
              <a:t>3. </a:t>
            </a:r>
            <a:r>
              <a:rPr lang="zh-CN" altLang="en-US" b="1" dirty="0">
                <a:latin typeface="Bahnschrift" panose="020B0502040204020203" pitchFamily="34" charset="0"/>
              </a:rPr>
              <a:t>采用读写锁</a:t>
            </a:r>
            <a:r>
              <a:rPr lang="en-US" altLang="zh-CN" b="1" dirty="0">
                <a:latin typeface="Bahnschrift" panose="020B0502040204020203" pitchFamily="34" charset="0"/>
              </a:rPr>
              <a:t>  </a:t>
            </a:r>
            <a:r>
              <a:rPr lang="zh-CN" altLang="en-US" dirty="0">
                <a:latin typeface="Bahnschrift" panose="020B0502040204020203" pitchFamily="34" charset="0"/>
              </a:rPr>
              <a:t>广泛使用读写锁，提高并发读的性能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en-US" altLang="zh-CN" b="1" dirty="0"/>
              <a:t>	 </a:t>
            </a:r>
          </a:p>
          <a:p>
            <a:r>
              <a:rPr lang="en-US" altLang="zh-CN" b="1" dirty="0"/>
              <a:t>      </a:t>
            </a:r>
          </a:p>
          <a:p>
            <a:r>
              <a:rPr lang="en-US" altLang="zh-CN" b="1" dirty="0"/>
              <a:t>  </a:t>
            </a:r>
          </a:p>
          <a:p>
            <a:r>
              <a:rPr lang="zh-CN" altLang="en-US" b="1" dirty="0">
                <a:latin typeface="Bahnschrift" panose="020B0502040204020203" pitchFamily="34" charset="0"/>
              </a:rPr>
              <a:t>支持的并发场景 </a:t>
            </a:r>
            <a:r>
              <a:rPr lang="zh-CN" altLang="en-US" dirty="0">
                <a:latin typeface="Bahnschrift" panose="020B0502040204020203" pitchFamily="34" charset="0"/>
              </a:rPr>
              <a:t>： </a:t>
            </a:r>
            <a:r>
              <a:rPr lang="en-US" altLang="zh-CN" dirty="0">
                <a:latin typeface="Bahnschrift" panose="020B0502040204020203" pitchFamily="34" charset="0"/>
              </a:rPr>
              <a:t>1.</a:t>
            </a:r>
            <a:r>
              <a:rPr lang="zh-CN" altLang="en-US" dirty="0">
                <a:latin typeface="Bahnschrift" panose="020B0502040204020203" pitchFamily="34" charset="0"/>
              </a:rPr>
              <a:t>单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并发多个请求（多协程）</a:t>
            </a:r>
            <a:r>
              <a:rPr lang="en-US" altLang="zh-CN" dirty="0">
                <a:latin typeface="Bahnschrift" panose="020B0502040204020203" pitchFamily="34" charset="0"/>
              </a:rPr>
              <a:t> 2.</a:t>
            </a:r>
            <a:r>
              <a:rPr lang="zh-CN" altLang="en-US" dirty="0">
                <a:latin typeface="Bahnschrift" panose="020B0502040204020203" pitchFamily="34" charset="0"/>
              </a:rPr>
              <a:t>多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并发多个请求</a:t>
            </a:r>
            <a:r>
              <a:rPr lang="en-US" altLang="zh-CN" dirty="0">
                <a:latin typeface="Bahnschrift" panose="020B0502040204020203" pitchFamily="34" charset="0"/>
              </a:rPr>
              <a:t> </a:t>
            </a:r>
          </a:p>
          <a:p>
            <a:endParaRPr lang="en-US" altLang="zh-CN" b="1" dirty="0"/>
          </a:p>
        </p:txBody>
      </p:sp>
      <p:pic>
        <p:nvPicPr>
          <p:cNvPr id="4" name="图形 3" descr="锁定">
            <a:extLst>
              <a:ext uri="{FF2B5EF4-FFF2-40B4-BE49-F238E27FC236}">
                <a16:creationId xmlns:a16="http://schemas.microsoft.com/office/drawing/2014/main" id="{1392CCE4-0FA5-434B-BB5C-681FC83E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253" y="2847361"/>
            <a:ext cx="581639" cy="581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10CCF4-3396-44B1-AEC5-4559E99C5556}"/>
              </a:ext>
            </a:extLst>
          </p:cNvPr>
          <p:cNvSpPr/>
          <p:nvPr/>
        </p:nvSpPr>
        <p:spPr>
          <a:xfrm>
            <a:off x="3325897" y="2828251"/>
            <a:ext cx="1574485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2AB005-FF7A-405A-90A7-22FD295C76D0}"/>
              </a:ext>
            </a:extLst>
          </p:cNvPr>
          <p:cNvSpPr txBox="1"/>
          <p:nvPr/>
        </p:nvSpPr>
        <p:spPr>
          <a:xfrm>
            <a:off x="3933027" y="2991444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path-&gt;file</a:t>
            </a:r>
            <a:endParaRPr lang="zh-CN" altLang="en-US" sz="1400" dirty="0"/>
          </a:p>
        </p:txBody>
      </p:sp>
      <p:pic>
        <p:nvPicPr>
          <p:cNvPr id="18" name="图形 17" descr="锁定">
            <a:extLst>
              <a:ext uri="{FF2B5EF4-FFF2-40B4-BE49-F238E27FC236}">
                <a16:creationId xmlns:a16="http://schemas.microsoft.com/office/drawing/2014/main" id="{A98733B5-0465-4C64-BFB4-B9BEA55D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129" y="2847361"/>
            <a:ext cx="581639" cy="58163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A4CB563-45A6-497B-8C59-E59193DE1F88}"/>
              </a:ext>
            </a:extLst>
          </p:cNvPr>
          <p:cNvSpPr/>
          <p:nvPr/>
        </p:nvSpPr>
        <p:spPr>
          <a:xfrm>
            <a:off x="5160773" y="2828251"/>
            <a:ext cx="1574485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368B-67C5-404E-B220-9AD3951D6B31}"/>
              </a:ext>
            </a:extLst>
          </p:cNvPr>
          <p:cNvSpPr txBox="1"/>
          <p:nvPr/>
        </p:nvSpPr>
        <p:spPr>
          <a:xfrm>
            <a:off x="5767903" y="299144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file-&gt;chunk</a:t>
            </a:r>
            <a:endParaRPr lang="zh-CN" altLang="en-US" sz="1400" dirty="0"/>
          </a:p>
        </p:txBody>
      </p:sp>
      <p:pic>
        <p:nvPicPr>
          <p:cNvPr id="21" name="图形 20" descr="锁定">
            <a:extLst>
              <a:ext uri="{FF2B5EF4-FFF2-40B4-BE49-F238E27FC236}">
                <a16:creationId xmlns:a16="http://schemas.microsoft.com/office/drawing/2014/main" id="{FD6BD506-AB81-4051-A0A6-B9E958BA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285" y="2865014"/>
            <a:ext cx="581639" cy="58163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1353E7D-8C38-4BF5-ADFF-E61670B7C355}"/>
              </a:ext>
            </a:extLst>
          </p:cNvPr>
          <p:cNvSpPr/>
          <p:nvPr/>
        </p:nvSpPr>
        <p:spPr>
          <a:xfrm>
            <a:off x="7002929" y="2828251"/>
            <a:ext cx="1952604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DF2921-6FA9-4822-93BA-DAA38B1AC6C1}"/>
              </a:ext>
            </a:extLst>
          </p:cNvPr>
          <p:cNvSpPr txBox="1"/>
          <p:nvPr/>
        </p:nvSpPr>
        <p:spPr>
          <a:xfrm>
            <a:off x="7610059" y="3009097"/>
            <a:ext cx="1345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chunk-&gt;replica</a:t>
            </a:r>
            <a:endParaRPr lang="zh-CN" altLang="en-US" sz="1400" dirty="0"/>
          </a:p>
        </p:txBody>
      </p:sp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18337D94-EF63-496C-921F-E3C512DD444A}"/>
              </a:ext>
            </a:extLst>
          </p:cNvPr>
          <p:cNvSpPr/>
          <p:nvPr/>
        </p:nvSpPr>
        <p:spPr>
          <a:xfrm>
            <a:off x="4632453" y="2548851"/>
            <a:ext cx="949960" cy="2794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箭头: 上弧形 24">
            <a:extLst>
              <a:ext uri="{FF2B5EF4-FFF2-40B4-BE49-F238E27FC236}">
                <a16:creationId xmlns:a16="http://schemas.microsoft.com/office/drawing/2014/main" id="{E51D9C8C-F009-4D46-8EB5-8926DAECF608}"/>
              </a:ext>
            </a:extLst>
          </p:cNvPr>
          <p:cNvSpPr/>
          <p:nvPr/>
        </p:nvSpPr>
        <p:spPr>
          <a:xfrm>
            <a:off x="6348020" y="2551821"/>
            <a:ext cx="949960" cy="2794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2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Failure Recovery &amp; Checkpoint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简而言之 ：</a:t>
            </a:r>
            <a:endParaRPr lang="en-US" altLang="zh-CN" b="1" dirty="0"/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都通过</a:t>
            </a:r>
            <a:r>
              <a:rPr lang="en-US" altLang="zh-CN" dirty="0">
                <a:latin typeface="Bahnschrift" panose="020B0502040204020203" pitchFamily="34" charset="0"/>
              </a:rPr>
              <a:t>write-ahead log</a:t>
            </a:r>
            <a:r>
              <a:rPr lang="zh-CN" altLang="en-US" dirty="0">
                <a:latin typeface="Bahnschrift" panose="020B0502040204020203" pitchFamily="34" charset="0"/>
              </a:rPr>
              <a:t>保证元数据的更新操作被持久化，通过</a:t>
            </a:r>
            <a:r>
              <a:rPr lang="en-US" altLang="zh-CN" dirty="0">
                <a:latin typeface="Bahnschrift" panose="020B0502040204020203" pitchFamily="34" charset="0"/>
              </a:rPr>
              <a:t>redo log</a:t>
            </a:r>
            <a:r>
              <a:rPr lang="zh-CN" altLang="en-US" dirty="0">
                <a:latin typeface="Bahnschrift" panose="020B0502040204020203" pitchFamily="34" charset="0"/>
              </a:rPr>
              <a:t>做恢复，并且通过定期的</a:t>
            </a:r>
            <a:r>
              <a:rPr lang="en-US" altLang="zh-CN" dirty="0">
                <a:latin typeface="Bahnschrift" panose="020B0502040204020203" pitchFamily="34" charset="0"/>
              </a:rPr>
              <a:t>checkpoint</a:t>
            </a:r>
            <a:r>
              <a:rPr lang="zh-CN" altLang="en-US" dirty="0">
                <a:latin typeface="Bahnschrift" panose="020B0502040204020203" pitchFamily="34" charset="0"/>
              </a:rPr>
              <a:t>来减少日志大小。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b="1" dirty="0">
                <a:latin typeface="Bahnschrift" panose="020B0502040204020203" pitchFamily="34" charset="0"/>
              </a:rPr>
              <a:t>日志持久化 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直接本地持久化日志，而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通过</a:t>
            </a:r>
            <a:r>
              <a:rPr lang="en-US" altLang="zh-CN" dirty="0">
                <a:latin typeface="Bahnschrift" panose="020B0502040204020203" pitchFamily="34" charset="0"/>
              </a:rPr>
              <a:t>leader</a:t>
            </a:r>
            <a:r>
              <a:rPr lang="zh-CN" altLang="en-US" dirty="0">
                <a:latin typeface="Bahnschrift" panose="020B0502040204020203" pitchFamily="34" charset="0"/>
              </a:rPr>
              <a:t>将日志发送到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消息队列中，</a:t>
            </a:r>
            <a:r>
              <a:rPr lang="en-US" altLang="zh-CN" dirty="0">
                <a:latin typeface="Bahnschrift" panose="020B0502040204020203" pitchFamily="34" charset="0"/>
              </a:rPr>
              <a:t>follower</a:t>
            </a:r>
            <a:r>
              <a:rPr lang="zh-CN" altLang="en-US" dirty="0">
                <a:latin typeface="Bahnschrift" panose="020B0502040204020203" pitchFamily="34" charset="0"/>
              </a:rPr>
              <a:t>作为不同的消费组进行日志消费并持久化日志。由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来保证各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在重启后，仍能从上一次消费的</a:t>
            </a:r>
            <a:r>
              <a:rPr lang="en-US" altLang="zh-CN" dirty="0">
                <a:latin typeface="Bahnschrift" panose="020B0502040204020203" pitchFamily="34" charset="0"/>
              </a:rPr>
              <a:t>offset</a:t>
            </a:r>
            <a:r>
              <a:rPr lang="zh-CN" altLang="en-US" dirty="0">
                <a:latin typeface="Bahnschrift" panose="020B0502040204020203" pitchFamily="34" charset="0"/>
              </a:rPr>
              <a:t>开始消费。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en-US" altLang="zh-CN" dirty="0">
                <a:latin typeface="Bahnschrift" panose="020B0502040204020203" pitchFamily="34" charset="0"/>
              </a:rPr>
              <a:t> </a:t>
            </a:r>
            <a:r>
              <a:rPr lang="zh-CN" altLang="en-US" dirty="0">
                <a:latin typeface="Bahnschrift" panose="020B0502040204020203" pitchFamily="34" charset="0"/>
              </a:rPr>
              <a:t>恢复 ：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恢复时，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会检查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中的所有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版本号是否与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存储的版本号一致，如果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中版本号小，则说明以及过期，将进行标记和清理。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381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Scalability &amp; Load balance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3FF1A1-9A45-4910-A098-1547C6AE0AC1}"/>
              </a:ext>
            </a:extLst>
          </p:cNvPr>
          <p:cNvSpPr txBox="1"/>
          <p:nvPr/>
        </p:nvSpPr>
        <p:spPr>
          <a:xfrm>
            <a:off x="392653" y="1969359"/>
            <a:ext cx="837216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ahnschrift" panose="020B0502040204020203" pitchFamily="34" charset="0"/>
              </a:rPr>
              <a:t>组织者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b="1" dirty="0">
                <a:latin typeface="Bahnschrift" panose="020B0502040204020203" pitchFamily="34" charset="0"/>
              </a:rPr>
              <a:t>Zookeeper : </a:t>
            </a:r>
            <a:r>
              <a:rPr lang="zh-CN" altLang="en-US" dirty="0">
                <a:latin typeface="Bahnschrift" panose="020B0502040204020203" pitchFamily="34" charset="0"/>
              </a:rPr>
              <a:t>心跳机制</a:t>
            </a:r>
            <a:r>
              <a:rPr lang="en-US" altLang="zh-CN" dirty="0">
                <a:latin typeface="Bahnschrift" panose="020B0502040204020203" pitchFamily="34" charset="0"/>
              </a:rPr>
              <a:t>+</a:t>
            </a:r>
            <a:r>
              <a:rPr lang="zh-CN" altLang="en-US" dirty="0">
                <a:latin typeface="Bahnschrift" panose="020B0502040204020203" pitchFamily="34" charset="0"/>
              </a:rPr>
              <a:t>回调函数，保证服务</a:t>
            </a:r>
            <a:r>
              <a:rPr lang="en-US" altLang="zh-CN" dirty="0">
                <a:latin typeface="Bahnschrift" panose="020B0502040204020203" pitchFamily="34" charset="0"/>
              </a:rPr>
              <a:t>(</a:t>
            </a:r>
            <a:r>
              <a:rPr lang="zh-CN" altLang="en-US" dirty="0">
                <a:latin typeface="Bahnschrift" panose="020B0502040204020203" pitchFamily="34" charset="0"/>
              </a:rPr>
              <a:t>节点</a:t>
            </a:r>
            <a:r>
              <a:rPr lang="en-US" altLang="zh-CN" dirty="0">
                <a:latin typeface="Bahnschrift" panose="020B0502040204020203" pitchFamily="34" charset="0"/>
              </a:rPr>
              <a:t>)</a:t>
            </a:r>
            <a:r>
              <a:rPr lang="zh-CN" altLang="en-US" dirty="0">
                <a:latin typeface="Bahnschrift" panose="020B0502040204020203" pitchFamily="34" charset="0"/>
              </a:rPr>
              <a:t>发现与服务退出。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b="1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Scalability </a:t>
            </a:r>
            <a:r>
              <a:rPr lang="en-US" altLang="zh-CN" dirty="0">
                <a:latin typeface="Bahnschrift" panose="020B0502040204020203" pitchFamily="34" charset="0"/>
              </a:rPr>
              <a:t>: </a:t>
            </a:r>
            <a:r>
              <a:rPr lang="zh-CN" altLang="en-US" dirty="0">
                <a:latin typeface="Bahnschrift" panose="020B0502040204020203" pitchFamily="34" charset="0"/>
              </a:rPr>
              <a:t>节点加入退出时与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交互，动态更新数据。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与节点映射有关的数据不会被持久化，都在扩展缩减时动态变更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Load Balance </a:t>
            </a:r>
            <a:r>
              <a:rPr lang="zh-CN" altLang="en-US" dirty="0">
                <a:latin typeface="Bahnschrift" panose="020B0502040204020203" pitchFamily="34" charset="0"/>
              </a:rPr>
              <a:t>：分为两点</a:t>
            </a:r>
            <a:r>
              <a:rPr lang="en-US" altLang="zh-CN" dirty="0">
                <a:latin typeface="Bahnschrift" panose="020B0502040204020203" pitchFamily="34" charset="0"/>
              </a:rPr>
              <a:t>——</a:t>
            </a:r>
          </a:p>
          <a:p>
            <a:r>
              <a:rPr lang="zh-CN" altLang="en-US" dirty="0">
                <a:latin typeface="Bahnschrift" panose="020B0502040204020203" pitchFamily="34" charset="0"/>
              </a:rPr>
              <a:t>首先是写入新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时，优先写入负载小的节点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其次是定期</a:t>
            </a:r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主动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rebalance</a:t>
            </a:r>
            <a:r>
              <a:rPr lang="zh-CN" altLang="en-US" dirty="0">
                <a:latin typeface="Bahnschrift" panose="020B0502040204020203" pitchFamily="34" charset="0"/>
              </a:rPr>
              <a:t>，调整负载分配至合理水平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b="1" dirty="0">
                <a:latin typeface="Bahnschrift" panose="020B0502040204020203" pitchFamily="34" charset="0"/>
              </a:rPr>
              <a:t>两者如何配合</a:t>
            </a:r>
            <a:r>
              <a:rPr lang="zh-CN" altLang="en-US" dirty="0">
                <a:latin typeface="Bahnschrift" panose="020B0502040204020203" pitchFamily="34" charset="0"/>
              </a:rPr>
              <a:t>：新加入的节点将会优先接收</a:t>
            </a:r>
            <a:r>
              <a:rPr lang="en-US" altLang="zh-CN" dirty="0">
                <a:latin typeface="Bahnschrift" panose="020B0502040204020203" pitchFamily="34" charset="0"/>
              </a:rPr>
              <a:t>new chunk</a:t>
            </a:r>
            <a:r>
              <a:rPr lang="zh-CN" altLang="en-US" dirty="0">
                <a:latin typeface="Bahnschrift" panose="020B0502040204020203" pitchFamily="34" charset="0"/>
              </a:rPr>
              <a:t>，同时在</a:t>
            </a:r>
            <a:r>
              <a:rPr lang="en-US" altLang="zh-CN" dirty="0">
                <a:latin typeface="Bahnschrift" panose="020B0502040204020203" pitchFamily="34" charset="0"/>
              </a:rPr>
              <a:t>rebalance</a:t>
            </a:r>
            <a:r>
              <a:rPr lang="zh-CN" altLang="en-US" dirty="0">
                <a:latin typeface="Bahnschrift" panose="020B0502040204020203" pitchFamily="34" charset="0"/>
              </a:rPr>
              <a:t>时会被迅速调整，最大化利用资源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504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4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7C8E9-281E-4CD7-B3AC-775E62A1D226}"/>
              </a:ext>
            </a:extLst>
          </p:cNvPr>
          <p:cNvSpPr txBox="1"/>
          <p:nvPr/>
        </p:nvSpPr>
        <p:spPr>
          <a:xfrm>
            <a:off x="543560" y="1877814"/>
            <a:ext cx="65726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为何说我们的</a:t>
            </a:r>
            <a:r>
              <a:rPr lang="en-US" altLang="zh-CN" dirty="0">
                <a:latin typeface="Bahnschrift" panose="020B0502040204020203" pitchFamily="34" charset="0"/>
              </a:rPr>
              <a:t>DFS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dirty="0">
                <a:latin typeface="Bahnschrift" panose="020B0502040204020203" pitchFamily="34" charset="0"/>
              </a:rPr>
              <a:t>is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dirty="0">
                <a:latin typeface="Bahnschrift" panose="020B0502040204020203" pitchFamily="34" charset="0"/>
              </a:rPr>
              <a:t>efficient ?</a:t>
            </a: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锁粒度小，支持多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高并发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良好的负载均衡策略，充分利用资源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实现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backup-read</a:t>
            </a:r>
            <a:r>
              <a:rPr lang="zh-CN" altLang="en-US" dirty="0">
                <a:latin typeface="Bahnschrift" panose="020B0502040204020203" pitchFamily="34" charset="0"/>
              </a:rPr>
              <a:t>，减少慢盘带来的影响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CB980C-F591-49DC-B84E-469707E3B094}"/>
              </a:ext>
            </a:extLst>
          </p:cNvPr>
          <p:cNvSpPr/>
          <p:nvPr/>
        </p:nvSpPr>
        <p:spPr>
          <a:xfrm>
            <a:off x="769170" y="4970396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3B7C5C-637C-44DE-A2B7-3469A59D0A92}"/>
              </a:ext>
            </a:extLst>
          </p:cNvPr>
          <p:cNvSpPr/>
          <p:nvPr/>
        </p:nvSpPr>
        <p:spPr>
          <a:xfrm>
            <a:off x="2919750" y="541038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46E19-DEAC-404A-9867-1FF37DB6427F}"/>
              </a:ext>
            </a:extLst>
          </p:cNvPr>
          <p:cNvSpPr/>
          <p:nvPr/>
        </p:nvSpPr>
        <p:spPr>
          <a:xfrm>
            <a:off x="2944172" y="464414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028E475-CD52-448B-9469-691AD1F54823}"/>
              </a:ext>
            </a:extLst>
          </p:cNvPr>
          <p:cNvSpPr/>
          <p:nvPr/>
        </p:nvSpPr>
        <p:spPr>
          <a:xfrm rot="21076252">
            <a:off x="1550035" y="4921324"/>
            <a:ext cx="1405129" cy="937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DB1BB18-3E09-4E82-8597-0F16C0F87FD6}"/>
              </a:ext>
            </a:extLst>
          </p:cNvPr>
          <p:cNvSpPr/>
          <p:nvPr/>
        </p:nvSpPr>
        <p:spPr>
          <a:xfrm rot="746108">
            <a:off x="1539491" y="5443957"/>
            <a:ext cx="1389751" cy="7780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9DBA23-FAC2-450D-B584-B9653E9C96E2}"/>
              </a:ext>
            </a:extLst>
          </p:cNvPr>
          <p:cNvSpPr/>
          <p:nvPr/>
        </p:nvSpPr>
        <p:spPr>
          <a:xfrm>
            <a:off x="5341685" y="5015483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D96D955-5198-4AB2-8C15-F7D1BC9B3CEF}"/>
              </a:ext>
            </a:extLst>
          </p:cNvPr>
          <p:cNvSpPr/>
          <p:nvPr/>
        </p:nvSpPr>
        <p:spPr>
          <a:xfrm rot="746108">
            <a:off x="3719021" y="4961814"/>
            <a:ext cx="1649260" cy="159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A8B22455-46F9-4B59-8577-4C43548851B6}"/>
              </a:ext>
            </a:extLst>
          </p:cNvPr>
          <p:cNvSpPr/>
          <p:nvPr/>
        </p:nvSpPr>
        <p:spPr>
          <a:xfrm rot="21076252">
            <a:off x="3724664" y="5427782"/>
            <a:ext cx="1115115" cy="18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1C9176E-C963-4A73-A441-C2D984450289}"/>
              </a:ext>
            </a:extLst>
          </p:cNvPr>
          <p:cNvSpPr/>
          <p:nvPr/>
        </p:nvSpPr>
        <p:spPr>
          <a:xfrm>
            <a:off x="6143130" y="5234888"/>
            <a:ext cx="1409343" cy="709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2AC8DF-1D9B-4C63-ABA8-9F59B83BFE82}"/>
              </a:ext>
            </a:extLst>
          </p:cNvPr>
          <p:cNvSpPr txBox="1"/>
          <p:nvPr/>
        </p:nvSpPr>
        <p:spPr>
          <a:xfrm rot="20739378">
            <a:off x="1882111" y="4671603"/>
            <a:ext cx="72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5BAA38-57D5-477C-B96F-1BEF9EB8CCAB}"/>
              </a:ext>
            </a:extLst>
          </p:cNvPr>
          <p:cNvSpPr txBox="1"/>
          <p:nvPr/>
        </p:nvSpPr>
        <p:spPr>
          <a:xfrm rot="711463">
            <a:off x="1870511" y="5428451"/>
            <a:ext cx="72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CA50AC-2F6A-4D0B-BC6E-FB9951CD7440}"/>
              </a:ext>
            </a:extLst>
          </p:cNvPr>
          <p:cNvSpPr txBox="1"/>
          <p:nvPr/>
        </p:nvSpPr>
        <p:spPr>
          <a:xfrm>
            <a:off x="6310510" y="4957889"/>
            <a:ext cx="15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 Success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855903-FA60-4D5E-8475-4D29698DB542}"/>
              </a:ext>
            </a:extLst>
          </p:cNvPr>
          <p:cNvSpPr txBox="1"/>
          <p:nvPr/>
        </p:nvSpPr>
        <p:spPr>
          <a:xfrm rot="594154">
            <a:off x="4145262" y="4768509"/>
            <a:ext cx="987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Fast path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7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0">
            <a:extLst>
              <a:ext uri="{FF2B5EF4-FFF2-40B4-BE49-F238E27FC236}">
                <a16:creationId xmlns:a16="http://schemas.microsoft.com/office/drawing/2014/main" id="{529E029A-2CB0-4B10-B6CD-6458E88E5131}"/>
              </a:ext>
            </a:extLst>
          </p:cNvPr>
          <p:cNvSpPr>
            <a:spLocks/>
          </p:cNvSpPr>
          <p:nvPr/>
        </p:nvSpPr>
        <p:spPr bwMode="auto">
          <a:xfrm>
            <a:off x="1841871" y="410574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27598" y="227513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20096" y="2618996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01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后端架构</a:t>
            </a:r>
          </a:p>
        </p:txBody>
      </p:sp>
      <p:pic>
        <p:nvPicPr>
          <p:cNvPr id="7" name="内容占位符 6" descr="图示&#10;&#10;描述已自动生成">
            <a:extLst>
              <a:ext uri="{FF2B5EF4-FFF2-40B4-BE49-F238E27FC236}">
                <a16:creationId xmlns:a16="http://schemas.microsoft.com/office/drawing/2014/main" id="{8862FD6B-B6E6-441E-B7CB-550FB97BD1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" y="1805667"/>
            <a:ext cx="8866187" cy="4699623"/>
          </a:xfrm>
        </p:spPr>
      </p:pic>
    </p:spTree>
    <p:extLst>
      <p:ext uri="{BB962C8B-B14F-4D97-AF65-F5344CB8AC3E}">
        <p14:creationId xmlns:p14="http://schemas.microsoft.com/office/powerpoint/2010/main" val="359296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B9961AB-228D-400B-A535-949F750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分布式主要是通过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JWT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单点登录和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HTTP 300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状态码自动重定向完成的。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前端随机向预设的后端发送请求，后端判断该资源是否在我这里，如果是则处理请求；否则将请求重定向到正确的后端进行处理。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所有后端共享同一私钥，使用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JWT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作为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Token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，这样用户在某个服务器上登陆后重定向到其他服务器之后原先的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Token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依然可以继续使用。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在这个过程中，所有后端的地位是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等价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的，即不存在专门用来提供访问接口的服务器。这样的设计主要是为了避免接口服务器单点故障导致全局故障。转发每一个都可以负责，这样任意后端的崩溃不会造成服务失效，保证系统的可用性。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1F936D-21CB-4468-B908-D637CAA2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分布式设计</a:t>
            </a:r>
          </a:p>
        </p:txBody>
      </p:sp>
    </p:spTree>
    <p:extLst>
      <p:ext uri="{BB962C8B-B14F-4D97-AF65-F5344CB8AC3E}">
        <p14:creationId xmlns:p14="http://schemas.microsoft.com/office/powerpoint/2010/main" val="17357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763534-E198-4F23-BECB-A7D99F250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3" y="1261368"/>
            <a:ext cx="8372163" cy="492149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ZooKeeper</a:t>
            </a:r>
            <a:r>
              <a:rPr lang="zh-CN" altLang="en-US" dirty="0"/>
              <a:t>维护心跳，使用</a:t>
            </a:r>
            <a:r>
              <a:rPr lang="en-US" altLang="zh-CN" dirty="0" err="1"/>
              <a:t>ChildrenWatch</a:t>
            </a:r>
            <a:r>
              <a:rPr lang="zh-CN" altLang="en-US" dirty="0"/>
              <a:t>事件监听容器子节点的增删，所有后端都能收到其他后端的连接与断开的事件。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在收到事件后，在一致性哈希算法中添加或删除节点。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处理资源请求时，根据一致性哈希判断资源所属服务器，使用</a:t>
            </a:r>
            <a:r>
              <a:rPr lang="en-US" altLang="zh-CN" dirty="0"/>
              <a:t>Http 300</a:t>
            </a:r>
            <a:r>
              <a:rPr lang="zh-CN" altLang="en-US" dirty="0"/>
              <a:t>状态码，浏览器会自动重定向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所有后端根据设定的最大缓存大小分配虚拟节点个数。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75095-E544-4F19-BF66-CDDBBF81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96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15F845-6D81-4322-8AF9-A3CC37CA9E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Log</a:t>
            </a:r>
            <a:r>
              <a:rPr lang="zh-CN" altLang="en-US" dirty="0"/>
              <a:t>和</a:t>
            </a:r>
            <a:r>
              <a:rPr lang="en-US" altLang="zh-CN" dirty="0"/>
              <a:t>Checkpoint</a:t>
            </a:r>
            <a:r>
              <a:rPr lang="zh-CN" altLang="en-US" dirty="0"/>
              <a:t>，服务器崩溃后文件可恢复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FSCheck</a:t>
            </a:r>
            <a:r>
              <a:rPr lang="zh-CN" altLang="en-US" dirty="0"/>
              <a:t>机制，增强文件崩溃一致性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无状态服务器，某一后端崩溃后后任务可完全迁移到其他后端，在设置的</a:t>
            </a:r>
            <a:r>
              <a:rPr lang="en-US" altLang="zh-CN" dirty="0" err="1"/>
              <a:t>ZooKeeper</a:t>
            </a:r>
            <a:r>
              <a:rPr lang="zh-CN" altLang="en-US" dirty="0"/>
              <a:t>心跳时间（</a:t>
            </a:r>
            <a:r>
              <a:rPr lang="en-US" altLang="zh-CN" dirty="0"/>
              <a:t>7s</a:t>
            </a:r>
            <a:r>
              <a:rPr lang="zh-CN" altLang="en-US" dirty="0"/>
              <a:t>）内，文件访问即可恢复。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FD3EAC-CC16-4459-973B-ACDCCA33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Consistency &amp; Availability</a:t>
            </a:r>
            <a:endParaRPr lang="zh-CN" altLang="en-US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338588F-4E2B-4A5D-BE75-CE72ECB91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0"/>
            <a:ext cx="9144000" cy="50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C3DCB5-96C0-46A3-B1E8-F069C28154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使用虚拟节点的一致性哈希，加上自动重定向，实现负载均衡。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设计了线程安全的内存</a:t>
            </a:r>
            <a:r>
              <a:rPr lang="en-US" altLang="zh-CN" dirty="0"/>
              <a:t>Sheet</a:t>
            </a:r>
            <a:r>
              <a:rPr lang="zh-CN" altLang="en-US" dirty="0"/>
              <a:t>数据结构和使用</a:t>
            </a:r>
            <a:r>
              <a:rPr lang="en-US" altLang="zh-CN" dirty="0"/>
              <a:t>LRU</a:t>
            </a:r>
            <a:r>
              <a:rPr lang="zh-CN" altLang="en-US" dirty="0"/>
              <a:t>驱逐策略的缓存池。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使用了协程池和无锁生产者消费者架构的</a:t>
            </a:r>
            <a:r>
              <a:rPr lang="en-US" altLang="zh-CN" dirty="0"/>
              <a:t>WebSocket</a:t>
            </a:r>
            <a:r>
              <a:rPr lang="zh-CN" altLang="en-US" dirty="0"/>
              <a:t>服务。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16A4D7-7F38-4697-9223-990ADF93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31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34AAEF-19E7-48BA-AA3E-60E9EEF6D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MemSheet</a:t>
            </a:r>
            <a:r>
              <a:rPr lang="zh-CN" altLang="en-US" dirty="0"/>
              <a:t>是一个二维的字符串数组，可动态拓展，而且是线程安全的。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缓存池是一个限定最大大小的内存池，当缓存的文件超过了内存上限，缓存池会使用</a:t>
            </a:r>
            <a:r>
              <a:rPr lang="en-US" altLang="zh-CN" dirty="0"/>
              <a:t>LRU</a:t>
            </a:r>
            <a:r>
              <a:rPr lang="zh-CN" altLang="en-US" dirty="0"/>
              <a:t>的驱逐策略将某个文件的缓存记录持久化到硬盘中并在内存中删除。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BB1D26-9F6A-473C-AB1F-FFEC9BA9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缓存池和</a:t>
            </a:r>
            <a:r>
              <a:rPr lang="en-US" altLang="zh-CN" dirty="0" err="1"/>
              <a:t>MemSheet</a:t>
            </a:r>
            <a:endParaRPr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43B91A8-3DB1-4C26-9B5C-1C1D83A6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9" y="2254378"/>
            <a:ext cx="6770482" cy="30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E467E37-81C2-4954-AB75-47F4C6E78A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797560" cy="49214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需求：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单元格加锁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单元格内容一致性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高性能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D71201-4835-40B9-ADEA-3552A97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设计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691CA8B-7C58-4522-8F99-AADE782B0E43}"/>
              </a:ext>
            </a:extLst>
          </p:cNvPr>
          <p:cNvSpPr txBox="1">
            <a:spLocks/>
          </p:cNvSpPr>
          <p:nvPr/>
        </p:nvSpPr>
        <p:spPr>
          <a:xfrm>
            <a:off x="5181600" y="1685678"/>
            <a:ext cx="3468375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E01B9ED-5482-428C-820F-5C2ECB91167B}"/>
              </a:ext>
            </a:extLst>
          </p:cNvPr>
          <p:cNvSpPr txBox="1">
            <a:spLocks/>
          </p:cNvSpPr>
          <p:nvPr/>
        </p:nvSpPr>
        <p:spPr>
          <a:xfrm>
            <a:off x="4852416" y="1685678"/>
            <a:ext cx="4013771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/>
              <a:t>策略：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CAS</a:t>
            </a:r>
            <a:r>
              <a:rPr lang="zh-CN" altLang="en-US" dirty="0"/>
              <a:t>实现了可重入锁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Chan</a:t>
            </a:r>
            <a:r>
              <a:rPr lang="zh-CN" altLang="en-US" dirty="0"/>
              <a:t>数据结构，保证了单元格顺序一致性，即用户看到的同一单元格的修改顺序一致。</a:t>
            </a:r>
            <a:br>
              <a:rPr lang="en-US" altLang="zh-CN" dirty="0"/>
            </a:b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无锁的生产者消费者架构</a:t>
            </a:r>
            <a:br>
              <a:rPr lang="en-US" altLang="zh-CN" dirty="0"/>
            </a:br>
            <a:r>
              <a:rPr lang="zh-CN" altLang="en-US" dirty="0"/>
              <a:t>每个单元格对应一个协程</a:t>
            </a:r>
            <a:br>
              <a:rPr lang="en-US" altLang="zh-CN" dirty="0"/>
            </a:br>
            <a:r>
              <a:rPr lang="zh-CN" altLang="en-US" dirty="0"/>
              <a:t>使用协程池限制消息数量</a:t>
            </a:r>
            <a:br>
              <a:rPr lang="en-US" altLang="zh-CN" dirty="0"/>
            </a:br>
            <a:r>
              <a:rPr lang="en-US" altLang="zh-CN" dirty="0"/>
              <a:t>10</a:t>
            </a:r>
            <a:r>
              <a:rPr lang="zh-CN" altLang="en-US" dirty="0"/>
              <a:t>用户实时编辑</a:t>
            </a:r>
            <a:r>
              <a:rPr lang="en-US" altLang="zh-CN" dirty="0"/>
              <a:t>2.4wops</a:t>
            </a:r>
            <a:r>
              <a:rPr lang="zh-CN" altLang="en-US" dirty="0"/>
              <a:t>吞吐</a:t>
            </a:r>
          </a:p>
        </p:txBody>
      </p:sp>
    </p:spTree>
    <p:extLst>
      <p:ext uri="{BB962C8B-B14F-4D97-AF65-F5344CB8AC3E}">
        <p14:creationId xmlns:p14="http://schemas.microsoft.com/office/powerpoint/2010/main" val="109456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9009F1A4-5F9D-439F-86F9-941D86E17BE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4" y="3087624"/>
            <a:ext cx="8470152" cy="251425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1CE3107-19AB-48EF-8BAB-894DB66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单元格加锁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C2B316-1368-4A1D-922B-46EBB07ED460}"/>
              </a:ext>
            </a:extLst>
          </p:cNvPr>
          <p:cNvSpPr txBox="1"/>
          <p:nvPr/>
        </p:nvSpPr>
        <p:spPr>
          <a:xfrm>
            <a:off x="494024" y="2133376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Uid</a:t>
            </a:r>
            <a:r>
              <a:rPr lang="zh-CN" altLang="en-US" dirty="0"/>
              <a:t>和</a:t>
            </a:r>
            <a:r>
              <a:rPr lang="en-US" altLang="zh-CN" dirty="0" err="1"/>
              <a:t>CompareAndSwap</a:t>
            </a:r>
            <a:r>
              <a:rPr lang="zh-CN" altLang="en-US" dirty="0"/>
              <a:t>，保证同一单元格同时只能被一个用户编辑。</a:t>
            </a:r>
          </a:p>
        </p:txBody>
      </p:sp>
    </p:spTree>
    <p:extLst>
      <p:ext uri="{BB962C8B-B14F-4D97-AF65-F5344CB8AC3E}">
        <p14:creationId xmlns:p14="http://schemas.microsoft.com/office/powerpoint/2010/main" val="235963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5EE9163-05B4-4219-A1E6-8A2C6A328884}"/>
              </a:ext>
            </a:extLst>
          </p:cNvPr>
          <p:cNvSpPr>
            <a:spLocks noGrp="1"/>
          </p:cNvSpPr>
          <p:nvPr/>
        </p:nvSpPr>
        <p:spPr>
          <a:xfrm>
            <a:off x="494848" y="-2924713"/>
            <a:ext cx="8370515" cy="8372162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5333 w 10666"/>
              <a:gd name="T11" fmla="*/ 1066 h 10666"/>
              <a:gd name="T12" fmla="*/ 8633 w 10666"/>
              <a:gd name="T13" fmla="*/ 2666 h 10666"/>
              <a:gd name="T14" fmla="*/ 5333 w 10666"/>
              <a:gd name="T15" fmla="*/ 2666 h 10666"/>
              <a:gd name="T16" fmla="*/ 3045 w 10666"/>
              <a:gd name="T17" fmla="*/ 3986 h 10666"/>
              <a:gd name="T18" fmla="*/ 2327 w 10666"/>
              <a:gd name="T19" fmla="*/ 2338 h 10666"/>
              <a:gd name="T20" fmla="*/ 5333 w 10666"/>
              <a:gd name="T21" fmla="*/ 1066 h 10666"/>
              <a:gd name="T22" fmla="*/ 6933 w 10666"/>
              <a:gd name="T23" fmla="*/ 5333 h 10666"/>
              <a:gd name="T24" fmla="*/ 6275 w 10666"/>
              <a:gd name="T25" fmla="*/ 6610 h 10666"/>
              <a:gd name="T26" fmla="*/ 6263 w 10666"/>
              <a:gd name="T27" fmla="*/ 6600 h 10666"/>
              <a:gd name="T28" fmla="*/ 6217 w 10666"/>
              <a:gd name="T29" fmla="*/ 6657 h 10666"/>
              <a:gd name="T30" fmla="*/ 5333 w 10666"/>
              <a:gd name="T31" fmla="*/ 6933 h 10666"/>
              <a:gd name="T32" fmla="*/ 3733 w 10666"/>
              <a:gd name="T33" fmla="*/ 5333 h 10666"/>
              <a:gd name="T34" fmla="*/ 5333 w 10666"/>
              <a:gd name="T35" fmla="*/ 3733 h 10666"/>
              <a:gd name="T36" fmla="*/ 6933 w 10666"/>
              <a:gd name="T37" fmla="*/ 5333 h 10666"/>
              <a:gd name="T38" fmla="*/ 4033 w 10666"/>
              <a:gd name="T39" fmla="*/ 9387 h 10666"/>
              <a:gd name="T40" fmla="*/ 1066 w 10666"/>
              <a:gd name="T41" fmla="*/ 5333 h 10666"/>
              <a:gd name="T42" fmla="*/ 1591 w 10666"/>
              <a:gd name="T43" fmla="*/ 3318 h 10666"/>
              <a:gd name="T44" fmla="*/ 2711 w 10666"/>
              <a:gd name="T45" fmla="*/ 5887 h 10666"/>
              <a:gd name="T46" fmla="*/ 2724 w 10666"/>
              <a:gd name="T47" fmla="*/ 5881 h 10666"/>
              <a:gd name="T48" fmla="*/ 5158 w 10666"/>
              <a:gd name="T49" fmla="*/ 7982 h 10666"/>
              <a:gd name="T50" fmla="*/ 4033 w 10666"/>
              <a:gd name="T51" fmla="*/ 9387 h 10666"/>
              <a:gd name="T52" fmla="*/ 9600 w 10666"/>
              <a:gd name="T53" fmla="*/ 5333 h 10666"/>
              <a:gd name="T54" fmla="*/ 5333 w 10666"/>
              <a:gd name="T55" fmla="*/ 9600 h 10666"/>
              <a:gd name="T56" fmla="*/ 5233 w 10666"/>
              <a:gd name="T57" fmla="*/ 9594 h 10666"/>
              <a:gd name="T58" fmla="*/ 6974 w 10666"/>
              <a:gd name="T59" fmla="*/ 7419 h 10666"/>
              <a:gd name="T60" fmla="*/ 8000 w 10666"/>
              <a:gd name="T61" fmla="*/ 5333 h 10666"/>
              <a:gd name="T62" fmla="*/ 7453 w 10666"/>
              <a:gd name="T63" fmla="*/ 3733 h 10666"/>
              <a:gd name="T64" fmla="*/ 9274 w 10666"/>
              <a:gd name="T65" fmla="*/ 3733 h 10666"/>
              <a:gd name="T66" fmla="*/ 9600 w 10666"/>
              <a:gd name="T67" fmla="*/ 5333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442" y="0"/>
                  <a:pt x="0" y="2442"/>
                  <a:pt x="0" y="5333"/>
                </a:cubicBezTo>
                <a:cubicBezTo>
                  <a:pt x="0" y="8224"/>
                  <a:pt x="2442" y="10666"/>
                  <a:pt x="5333" y="10666"/>
                </a:cubicBezTo>
                <a:cubicBezTo>
                  <a:pt x="8224" y="10666"/>
                  <a:pt x="10666" y="8224"/>
                  <a:pt x="10666" y="5333"/>
                </a:cubicBezTo>
                <a:cubicBezTo>
                  <a:pt x="10666" y="2442"/>
                  <a:pt x="8224" y="0"/>
                  <a:pt x="5333" y="0"/>
                </a:cubicBezTo>
                <a:close/>
                <a:moveTo>
                  <a:pt x="5333" y="1066"/>
                </a:moveTo>
                <a:cubicBezTo>
                  <a:pt x="6647" y="1066"/>
                  <a:pt x="7843" y="1698"/>
                  <a:pt x="8633" y="2666"/>
                </a:cubicBezTo>
                <a:lnTo>
                  <a:pt x="5333" y="2666"/>
                </a:lnTo>
                <a:cubicBezTo>
                  <a:pt x="4356" y="2666"/>
                  <a:pt x="3510" y="3200"/>
                  <a:pt x="3045" y="3986"/>
                </a:cubicBezTo>
                <a:lnTo>
                  <a:pt x="2327" y="2338"/>
                </a:lnTo>
                <a:cubicBezTo>
                  <a:pt x="3105" y="1558"/>
                  <a:pt x="4174" y="1066"/>
                  <a:pt x="5333" y="1066"/>
                </a:cubicBezTo>
                <a:close/>
                <a:moveTo>
                  <a:pt x="6933" y="5333"/>
                </a:moveTo>
                <a:cubicBezTo>
                  <a:pt x="6933" y="5850"/>
                  <a:pt x="6670" y="6315"/>
                  <a:pt x="6275" y="6610"/>
                </a:cubicBezTo>
                <a:lnTo>
                  <a:pt x="6263" y="6600"/>
                </a:lnTo>
                <a:lnTo>
                  <a:pt x="6217" y="6657"/>
                </a:lnTo>
                <a:cubicBezTo>
                  <a:pt x="5957" y="6836"/>
                  <a:pt x="5649" y="6932"/>
                  <a:pt x="5333" y="6933"/>
                </a:cubicBezTo>
                <a:cubicBezTo>
                  <a:pt x="4466" y="6933"/>
                  <a:pt x="3733" y="6200"/>
                  <a:pt x="3733" y="5333"/>
                </a:cubicBezTo>
                <a:cubicBezTo>
                  <a:pt x="3733" y="4466"/>
                  <a:pt x="4466" y="3733"/>
                  <a:pt x="5333" y="3733"/>
                </a:cubicBezTo>
                <a:cubicBezTo>
                  <a:pt x="6200" y="3733"/>
                  <a:pt x="6933" y="4466"/>
                  <a:pt x="6933" y="5333"/>
                </a:cubicBezTo>
                <a:close/>
                <a:moveTo>
                  <a:pt x="4033" y="9387"/>
                </a:moveTo>
                <a:cubicBezTo>
                  <a:pt x="2333" y="8822"/>
                  <a:pt x="1066" y="7195"/>
                  <a:pt x="1066" y="5333"/>
                </a:cubicBezTo>
                <a:cubicBezTo>
                  <a:pt x="1066" y="4610"/>
                  <a:pt x="1257" y="3922"/>
                  <a:pt x="1591" y="3318"/>
                </a:cubicBezTo>
                <a:lnTo>
                  <a:pt x="2711" y="5887"/>
                </a:lnTo>
                <a:lnTo>
                  <a:pt x="2724" y="5881"/>
                </a:lnTo>
                <a:cubicBezTo>
                  <a:pt x="2974" y="7047"/>
                  <a:pt x="3968" y="7905"/>
                  <a:pt x="5158" y="7982"/>
                </a:cubicBezTo>
                <a:lnTo>
                  <a:pt x="4033" y="9387"/>
                </a:lnTo>
                <a:close/>
                <a:moveTo>
                  <a:pt x="9600" y="5333"/>
                </a:moveTo>
                <a:cubicBezTo>
                  <a:pt x="9600" y="7646"/>
                  <a:pt x="7646" y="9600"/>
                  <a:pt x="5333" y="9600"/>
                </a:cubicBezTo>
                <a:cubicBezTo>
                  <a:pt x="5299" y="9600"/>
                  <a:pt x="5267" y="9595"/>
                  <a:pt x="5233" y="9594"/>
                </a:cubicBezTo>
                <a:lnTo>
                  <a:pt x="6974" y="7419"/>
                </a:lnTo>
                <a:cubicBezTo>
                  <a:pt x="7593" y="6930"/>
                  <a:pt x="8000" y="6182"/>
                  <a:pt x="8000" y="5333"/>
                </a:cubicBezTo>
                <a:cubicBezTo>
                  <a:pt x="8000" y="4730"/>
                  <a:pt x="7791" y="4180"/>
                  <a:pt x="7453" y="3733"/>
                </a:cubicBezTo>
                <a:lnTo>
                  <a:pt x="9274" y="3733"/>
                </a:lnTo>
                <a:cubicBezTo>
                  <a:pt x="9482" y="4230"/>
                  <a:pt x="9600" y="4770"/>
                  <a:pt x="9600" y="5333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总体架构（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）</a:t>
            </a:r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AC09626B-AD66-4B19-98B7-B52DA13960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6" y="1642303"/>
            <a:ext cx="1908101" cy="849105"/>
          </a:xfr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3F88E488-D295-499D-8D5E-C6E188472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6399" y="2528035"/>
            <a:ext cx="1450242" cy="145024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40493C66-2B0D-4E16-916E-0759EEAC8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808" y="2782751"/>
            <a:ext cx="1171308" cy="94081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951416E-2E74-4F42-A03C-67FB79871249}"/>
              </a:ext>
            </a:extLst>
          </p:cNvPr>
          <p:cNvCxnSpPr>
            <a:stCxn id="25" idx="3"/>
            <a:endCxn id="21" idx="1"/>
          </p:cNvCxnSpPr>
          <p:nvPr/>
        </p:nvCxnSpPr>
        <p:spPr>
          <a:xfrm>
            <a:off x="2127116" y="3253156"/>
            <a:ext cx="1489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形 27">
            <a:extLst>
              <a:ext uri="{FF2B5EF4-FFF2-40B4-BE49-F238E27FC236}">
                <a16:creationId xmlns:a16="http://schemas.microsoft.com/office/drawing/2014/main" id="{C99EDD5E-C08D-4AC4-AA19-F559E912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808" y="4271436"/>
            <a:ext cx="1171308" cy="94081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67D88662-2571-4ECE-9994-BAA6D9485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4941" y="3865900"/>
            <a:ext cx="1450242" cy="1450242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00BB00-B782-4691-A7E0-B36BFA6B1442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2127116" y="4591021"/>
            <a:ext cx="1607825" cy="15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3E323674-C1EB-4274-B581-13D1DEF0D1E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rot="10800000" flipV="1">
            <a:off x="2127117" y="3253155"/>
            <a:ext cx="1489283" cy="1488685"/>
          </a:xfrm>
          <a:prstGeom prst="curved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形 46">
            <a:extLst>
              <a:ext uri="{FF2B5EF4-FFF2-40B4-BE49-F238E27FC236}">
                <a16:creationId xmlns:a16="http://schemas.microsoft.com/office/drawing/2014/main" id="{61BF301C-9800-4143-A909-ECF842D82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2704" y="2640412"/>
            <a:ext cx="1225488" cy="1225488"/>
          </a:xfrm>
          <a:prstGeom prst="rect">
            <a:avLst/>
          </a:prstGeom>
        </p:spPr>
      </p:pic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E7F78752-D63B-46F2-A705-6F93835BF503}"/>
              </a:ext>
            </a:extLst>
          </p:cNvPr>
          <p:cNvCxnSpPr>
            <a:stCxn id="21" idx="1"/>
            <a:endCxn id="29" idx="1"/>
          </p:cNvCxnSpPr>
          <p:nvPr/>
        </p:nvCxnSpPr>
        <p:spPr>
          <a:xfrm rot="10800000" flipH="1" flipV="1">
            <a:off x="3616399" y="3253155"/>
            <a:ext cx="118542" cy="1337865"/>
          </a:xfrm>
          <a:prstGeom prst="curvedConnector3">
            <a:avLst>
              <a:gd name="adj1" fmla="val -3351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A7400B8-07BA-44BD-AF8C-DBFDF69DB0DF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 flipV="1">
            <a:off x="5185183" y="3253156"/>
            <a:ext cx="1777521" cy="1337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C1878BB-7020-4140-84A6-4AD317BF792C}"/>
              </a:ext>
            </a:extLst>
          </p:cNvPr>
          <p:cNvCxnSpPr>
            <a:cxnSpLocks/>
            <a:stCxn id="21" idx="3"/>
            <a:endCxn id="47" idx="1"/>
          </p:cNvCxnSpPr>
          <p:nvPr/>
        </p:nvCxnSpPr>
        <p:spPr>
          <a:xfrm>
            <a:off x="5066641" y="3253156"/>
            <a:ext cx="18960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D242EE4-0A77-4A6C-9514-F2C9DCE42C94}"/>
              </a:ext>
            </a:extLst>
          </p:cNvPr>
          <p:cNvSpPr txBox="1"/>
          <p:nvPr/>
        </p:nvSpPr>
        <p:spPr>
          <a:xfrm>
            <a:off x="1080257" y="52627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6CA789-EB0F-483F-A900-8D4268134D21}"/>
              </a:ext>
            </a:extLst>
          </p:cNvPr>
          <p:cNvSpPr txBox="1"/>
          <p:nvPr/>
        </p:nvSpPr>
        <p:spPr>
          <a:xfrm>
            <a:off x="3755070" y="5262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分布式后端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EDD551-6990-4A1A-80EE-9224276663B8}"/>
              </a:ext>
            </a:extLst>
          </p:cNvPr>
          <p:cNvSpPr txBox="1"/>
          <p:nvPr/>
        </p:nvSpPr>
        <p:spPr>
          <a:xfrm>
            <a:off x="7252282" y="372356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DFS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40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9430CA3F-2852-497E-9155-977FA45158D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3956748"/>
            <a:ext cx="8372475" cy="272046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AC8F69C-E95E-4FE7-9F61-8D79D491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单元格内容一致性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D57CB-95BA-468F-98D2-CD53B34C6418}"/>
              </a:ext>
            </a:extLst>
          </p:cNvPr>
          <p:cNvSpPr txBox="1"/>
          <p:nvPr/>
        </p:nvSpPr>
        <p:spPr>
          <a:xfrm>
            <a:off x="385761" y="1731264"/>
            <a:ext cx="837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以下的消息顺序是可能的。</a:t>
            </a:r>
            <a:endParaRPr lang="en-US" altLang="zh-CN" dirty="0"/>
          </a:p>
          <a:p>
            <a:r>
              <a:rPr lang="en-US" altLang="zh-CN" dirty="0"/>
              <a:t>(0, 0)</a:t>
            </a:r>
            <a:r>
              <a:rPr lang="zh-CN" altLang="en-US" dirty="0"/>
              <a:t>和</a:t>
            </a:r>
            <a:r>
              <a:rPr lang="en-US" altLang="zh-CN" dirty="0"/>
              <a:t>(1, 1)</a:t>
            </a:r>
            <a:r>
              <a:rPr lang="zh-CN" altLang="en-US" dirty="0"/>
              <a:t>单元格之间的顺序是不一致的，但是</a:t>
            </a:r>
            <a:r>
              <a:rPr lang="en-US" altLang="zh-CN" dirty="0"/>
              <a:t>(0, 0)</a:t>
            </a:r>
            <a:r>
              <a:rPr lang="zh-CN" altLang="en-US" dirty="0"/>
              <a:t>收到的顺序永远是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(1, 1)</a:t>
            </a:r>
            <a:r>
              <a:rPr lang="zh-CN" altLang="en-US" dirty="0"/>
              <a:t>永远是</a:t>
            </a:r>
            <a:r>
              <a:rPr lang="en-US" altLang="zh-CN" dirty="0"/>
              <a:t>ab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但我们并非不支持所有单元格之间的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严格一致性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保障。所有日志记录时都带上了时间戳，因此当用户在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读取修改日志时，可以使用时间戳进行重排序，获得具有时间顺序的严格一致的日志。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08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BDD6867-5069-4601-8AAE-E8D5F982FE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783214"/>
            <a:ext cx="8372163" cy="4921498"/>
          </a:xfrm>
        </p:spPr>
        <p:txBody>
          <a:bodyPr>
            <a:normAutofit/>
          </a:bodyPr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当有新用户在中途加入编辑时，仅仅是一致的修改日志并不足够，还需要当前编辑文件的所有用户都能看到一致的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当前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文件快照。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如果简单地返回当前缓存中的文件内容，由于有些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handleCell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可能正在运行，这会导致一些修改在当前用户获取快照时尚未在缓存中生效，而在获取快照后和启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handleNotify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来处理消息前就发送给了其它的用户，导致当前加入的用户少接收了一个修改，这会导致不一致</a:t>
            </a:r>
            <a:r>
              <a:rPr lang="zh-CN" altLang="en-US" sz="1800" dirty="0">
                <a:solidFill>
                  <a:srgbClr val="333333"/>
                </a:solidFill>
                <a:latin typeface="MicrosoftYaHei"/>
              </a:rPr>
              <a:t>。</a:t>
            </a:r>
            <a:endParaRPr lang="en-US" altLang="zh-CN" sz="1800" dirty="0">
              <a:solidFill>
                <a:srgbClr val="333333"/>
              </a:solidFill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所以我们在设计中使用了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WaitGroup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和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RWLock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两个同步工具。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RWLock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负责在有新用户到来时阻塞住该文件所有的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message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，使得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handleCell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不会处理新的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message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；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WaitGroup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负责等待当前文件的所有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handleCell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任务都完成。在阻塞、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等待操作完成后，此时获取的快照对所有用户都是一致的。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创建新的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handleNotify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协程后不再阻塞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message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，消息处理流程继续进行。</a:t>
            </a:r>
            <a:r>
              <a:rPr lang="zh-CN" altLang="en-US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9B7108-FC48-4C72-92ED-1EDA76EC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单元格内容一致性</a:t>
            </a:r>
          </a:p>
        </p:txBody>
      </p:sp>
    </p:spTree>
    <p:extLst>
      <p:ext uri="{BB962C8B-B14F-4D97-AF65-F5344CB8AC3E}">
        <p14:creationId xmlns:p14="http://schemas.microsoft.com/office/powerpoint/2010/main" val="215864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965270-3AC9-4BE1-A450-43ABAA40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</a:t>
            </a:r>
            <a:r>
              <a:rPr lang="en-US" altLang="zh-CN" dirty="0"/>
              <a:t>WebSocket</a:t>
            </a:r>
            <a:endParaRPr lang="zh-CN" alt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B5235782-11B6-4E9C-BCD2-EC1CB8C2BB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13887"/>
            <a:ext cx="4340351" cy="6630225"/>
          </a:xfrm>
        </p:spPr>
      </p:pic>
    </p:spTree>
    <p:extLst>
      <p:ext uri="{BB962C8B-B14F-4D97-AF65-F5344CB8AC3E}">
        <p14:creationId xmlns:p14="http://schemas.microsoft.com/office/powerpoint/2010/main" val="28658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E53B55-45A4-4DA5-8541-80E3047A63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单元测试</a:t>
            </a:r>
            <a:endParaRPr lang="en-US" altLang="zh-CN" dirty="0"/>
          </a:p>
          <a:p>
            <a:pPr lvl="1"/>
            <a:r>
              <a:rPr lang="zh-CN" altLang="en-US" dirty="0"/>
              <a:t>缓存池</a:t>
            </a:r>
            <a:endParaRPr lang="en-US" altLang="zh-CN" dirty="0"/>
          </a:p>
          <a:p>
            <a:pPr lvl="2"/>
            <a:r>
              <a:rPr lang="en-US" altLang="zh-CN" dirty="0" err="1"/>
              <a:t>MemSheet</a:t>
            </a:r>
            <a:endParaRPr lang="en-US" altLang="zh-CN" dirty="0"/>
          </a:p>
          <a:p>
            <a:pPr lvl="2"/>
            <a:r>
              <a:rPr lang="en-US" altLang="zh-CN" dirty="0" err="1"/>
              <a:t>SheetCache</a:t>
            </a:r>
            <a:endParaRPr lang="en-US" altLang="zh-CN" dirty="0"/>
          </a:p>
          <a:p>
            <a:pPr lvl="2"/>
            <a:r>
              <a:rPr lang="zh-CN" altLang="en-US" dirty="0"/>
              <a:t>通过率 </a:t>
            </a:r>
            <a:r>
              <a:rPr lang="en-US" altLang="zh-CN" dirty="0"/>
              <a:t>100%</a:t>
            </a:r>
            <a:r>
              <a:rPr lang="zh-CN" altLang="en-US" dirty="0"/>
              <a:t>，覆盖率 </a:t>
            </a:r>
            <a:r>
              <a:rPr lang="en-US" altLang="zh-CN" dirty="0"/>
              <a:t>93.5%</a:t>
            </a:r>
          </a:p>
          <a:p>
            <a:pPr lvl="1"/>
            <a:r>
              <a:rPr lang="en-US" altLang="zh-CN" dirty="0"/>
              <a:t>LRU</a:t>
            </a:r>
          </a:p>
          <a:p>
            <a:pPr lvl="2"/>
            <a:r>
              <a:rPr lang="en-US" altLang="zh-CN" dirty="0"/>
              <a:t>Add &amp; </a:t>
            </a:r>
            <a:r>
              <a:rPr lang="en-US" altLang="zh-CN" dirty="0" err="1"/>
              <a:t>AddToLeastRecent</a:t>
            </a:r>
            <a:endParaRPr lang="en-US" altLang="zh-CN" dirty="0"/>
          </a:p>
          <a:p>
            <a:pPr lvl="2"/>
            <a:r>
              <a:rPr lang="en-US" altLang="zh-CN" dirty="0" err="1"/>
              <a:t>DoEvict</a:t>
            </a:r>
            <a:r>
              <a:rPr lang="en-US" altLang="zh-CN" dirty="0"/>
              <a:t> &amp; Delete</a:t>
            </a:r>
          </a:p>
          <a:p>
            <a:pPr lvl="2"/>
            <a:r>
              <a:rPr lang="en-US" altLang="zh-CN" dirty="0"/>
              <a:t>Len</a:t>
            </a:r>
          </a:p>
          <a:p>
            <a:pPr lvl="2"/>
            <a:r>
              <a:rPr lang="zh-CN" altLang="en-US" dirty="0"/>
              <a:t>通过率 </a:t>
            </a:r>
            <a:r>
              <a:rPr lang="en-US" altLang="zh-CN" dirty="0"/>
              <a:t>100%</a:t>
            </a:r>
            <a:r>
              <a:rPr lang="zh-CN" altLang="en-US" dirty="0"/>
              <a:t>，覆盖率 </a:t>
            </a:r>
            <a:r>
              <a:rPr lang="en-US" altLang="zh-CN" dirty="0"/>
              <a:t>100%</a:t>
            </a:r>
          </a:p>
          <a:p>
            <a:pPr lvl="1"/>
            <a:r>
              <a:rPr lang="en-US" altLang="zh-CN" dirty="0"/>
              <a:t>DFS</a:t>
            </a:r>
            <a:r>
              <a:rPr lang="zh-CN" altLang="en-US" dirty="0"/>
              <a:t>接口</a:t>
            </a:r>
            <a:endParaRPr lang="en-US" altLang="zh-CN" dirty="0"/>
          </a:p>
          <a:p>
            <a:pPr lvl="2"/>
            <a:r>
              <a:rPr lang="zh-CN" altLang="en-US" dirty="0"/>
              <a:t>通过率 </a:t>
            </a:r>
            <a:r>
              <a:rPr lang="en-US" altLang="zh-CN" dirty="0"/>
              <a:t>100%</a:t>
            </a:r>
            <a:r>
              <a:rPr lang="zh-CN" altLang="en-US" dirty="0"/>
              <a:t>，覆盖率 </a:t>
            </a:r>
            <a:r>
              <a:rPr lang="en-US" altLang="zh-CN" dirty="0"/>
              <a:t>77.3%</a:t>
            </a:r>
          </a:p>
          <a:p>
            <a:pPr lvl="2"/>
            <a:r>
              <a:rPr lang="zh-CN" altLang="en-US" dirty="0"/>
              <a:t>没有覆盖到的基本都是对网络错误的处理，只是简单地返回错误，不需要覆盖。 </a:t>
            </a:r>
            <a:br>
              <a:rPr lang="zh-CN" altLang="en-US" dirty="0"/>
            </a:b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7DC7AB-C4E2-4A74-B5B3-161E0BA9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正确性测试</a:t>
            </a:r>
          </a:p>
        </p:txBody>
      </p:sp>
    </p:spTree>
    <p:extLst>
      <p:ext uri="{BB962C8B-B14F-4D97-AF65-F5344CB8AC3E}">
        <p14:creationId xmlns:p14="http://schemas.microsoft.com/office/powerpoint/2010/main" val="758355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4FC508C-759F-4840-A647-1E726784E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  <a:endParaRPr lang="en-US" altLang="zh-CN" dirty="0"/>
          </a:p>
          <a:p>
            <a:pPr lvl="1"/>
            <a:r>
              <a:rPr lang="en-US" altLang="zh-CN" dirty="0"/>
              <a:t>User</a:t>
            </a:r>
          </a:p>
          <a:p>
            <a:pPr lvl="2"/>
            <a:r>
              <a:rPr lang="en-US" altLang="zh-CN" dirty="0"/>
              <a:t>Login &amp; Register</a:t>
            </a:r>
          </a:p>
          <a:p>
            <a:pPr lvl="2"/>
            <a:r>
              <a:rPr lang="en-US" altLang="zh-CN" dirty="0" err="1"/>
              <a:t>GetUser</a:t>
            </a:r>
            <a:r>
              <a:rPr lang="en-US" altLang="zh-CN" dirty="0"/>
              <a:t> &amp; </a:t>
            </a:r>
            <a:r>
              <a:rPr lang="en-US" altLang="zh-CN" dirty="0" err="1"/>
              <a:t>ModifyUser</a:t>
            </a:r>
            <a:endParaRPr lang="en-US" altLang="zh-CN" dirty="0"/>
          </a:p>
          <a:p>
            <a:pPr lvl="2"/>
            <a:r>
              <a:rPr lang="en-US" altLang="zh-CN" dirty="0" err="1"/>
              <a:t>ModifyUserAuth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Sheet</a:t>
            </a:r>
          </a:p>
          <a:p>
            <a:pPr lvl="2"/>
            <a:r>
              <a:rPr lang="en-US" altLang="zh-CN" dirty="0" err="1"/>
              <a:t>NewSheet</a:t>
            </a:r>
            <a:endParaRPr lang="en-US" altLang="zh-CN" dirty="0"/>
          </a:p>
          <a:p>
            <a:pPr lvl="2"/>
            <a:r>
              <a:rPr lang="en-US" altLang="zh-CN" dirty="0" err="1"/>
              <a:t>GetSheet</a:t>
            </a:r>
            <a:endParaRPr lang="en-US" altLang="zh-CN" dirty="0"/>
          </a:p>
          <a:p>
            <a:pPr lvl="2"/>
            <a:r>
              <a:rPr lang="en-US" altLang="zh-CN" dirty="0" err="1"/>
              <a:t>ModifySheet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通过率 </a:t>
            </a:r>
            <a:r>
              <a:rPr lang="en-US" altLang="zh-CN" dirty="0"/>
              <a:t>100%</a:t>
            </a:r>
            <a:r>
              <a:rPr lang="zh-CN" altLang="en-US" dirty="0"/>
              <a:t>，覆盖率 </a:t>
            </a:r>
            <a:r>
              <a:rPr lang="en-US" altLang="zh-CN" dirty="0"/>
              <a:t>96.7%</a:t>
            </a:r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3E2EE3-9557-4FB6-A8DB-055F051C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正确性测试</a:t>
            </a:r>
          </a:p>
        </p:txBody>
      </p:sp>
    </p:spTree>
    <p:extLst>
      <p:ext uri="{BB962C8B-B14F-4D97-AF65-F5344CB8AC3E}">
        <p14:creationId xmlns:p14="http://schemas.microsoft.com/office/powerpoint/2010/main" val="919392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0276BB-273A-4CFE-9586-FC52DDC390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端到端测试（没有覆盖率指标）</a:t>
            </a:r>
            <a:endParaRPr lang="en-US" altLang="zh-CN" dirty="0"/>
          </a:p>
          <a:p>
            <a:pPr lvl="1"/>
            <a:r>
              <a:rPr lang="zh-CN" altLang="en-US" dirty="0"/>
              <a:t>单元格顺序一致性</a:t>
            </a:r>
            <a:endParaRPr lang="en-US" altLang="zh-CN" dirty="0"/>
          </a:p>
          <a:p>
            <a:pPr lvl="2"/>
            <a:r>
              <a:rPr lang="zh-CN" altLang="en-US" dirty="0"/>
              <a:t>单文件实时编辑</a:t>
            </a:r>
            <a:endParaRPr lang="en-US" altLang="zh-CN" dirty="0"/>
          </a:p>
          <a:p>
            <a:pPr lvl="2"/>
            <a:r>
              <a:rPr lang="zh-CN" altLang="en-US" dirty="0"/>
              <a:t>多文件实时编辑和创建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缓存驱逐与加载</a:t>
            </a:r>
            <a:endParaRPr lang="en-US" altLang="zh-CN" dirty="0"/>
          </a:p>
          <a:p>
            <a:pPr lvl="2"/>
            <a:r>
              <a:rPr lang="zh-CN" altLang="en-US" dirty="0"/>
              <a:t>创建超过缓存大小的文件</a:t>
            </a:r>
            <a:endParaRPr lang="en-US" altLang="zh-CN" dirty="0"/>
          </a:p>
          <a:p>
            <a:pPr lvl="2"/>
            <a:r>
              <a:rPr lang="zh-CN" altLang="en-US" dirty="0"/>
              <a:t>测试服务器缓存为</a:t>
            </a:r>
            <a:r>
              <a:rPr lang="en-US" altLang="zh-CN" dirty="0"/>
              <a:t>0</a:t>
            </a:r>
            <a:r>
              <a:rPr lang="zh-CN" altLang="en-US" dirty="0"/>
              <a:t>的情况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新增与删除节点</a:t>
            </a:r>
            <a:endParaRPr lang="en-US" altLang="zh-CN" dirty="0"/>
          </a:p>
          <a:p>
            <a:pPr lvl="2"/>
            <a:r>
              <a:rPr lang="zh-CN" altLang="en-US" dirty="0"/>
              <a:t>删除节点</a:t>
            </a:r>
            <a:endParaRPr lang="en-US" altLang="zh-CN" dirty="0"/>
          </a:p>
          <a:p>
            <a:pPr lvl="2"/>
            <a:r>
              <a:rPr lang="zh-CN" altLang="en-US" dirty="0"/>
              <a:t>新增节点</a:t>
            </a:r>
            <a:endParaRPr lang="en-US" altLang="zh-CN" dirty="0"/>
          </a:p>
          <a:p>
            <a:pPr lvl="2"/>
            <a:r>
              <a:rPr lang="en-US" altLang="zh-CN" dirty="0" err="1"/>
              <a:t>FSCheck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D3C26C-55C8-4B8F-99AE-E2111C40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正确性测试</a:t>
            </a:r>
          </a:p>
        </p:txBody>
      </p:sp>
    </p:spTree>
    <p:extLst>
      <p:ext uri="{BB962C8B-B14F-4D97-AF65-F5344CB8AC3E}">
        <p14:creationId xmlns:p14="http://schemas.microsoft.com/office/powerpoint/2010/main" val="4135296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E321A73-3D5F-4CCD-836E-7D2639898F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在缓存充足的情况下，我们测试了十个用户对单文件无限制随机写</a:t>
            </a:r>
            <a:r>
              <a:rPr lang="en-US" altLang="zh-CN" sz="1900" b="0" i="0" dirty="0">
                <a:solidFill>
                  <a:srgbClr val="333333"/>
                </a:solidFill>
                <a:effectLst/>
                <a:latin typeface="ArialMT"/>
              </a:rPr>
              <a:t>5</a:t>
            </a:r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分钟的性能，结果如下：</a:t>
            </a:r>
            <a:b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concurrency_test.go:37: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Duration: 300s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Users: 10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Total Send: 74250003 op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Total </a:t>
            </a:r>
            <a:r>
              <a:rPr lang="en-US" altLang="zh-CN" sz="1900" b="0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: 72389638 op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Send Rate: 24750 op/(s * user)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1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900" b="1" i="0" dirty="0">
                <a:solidFill>
                  <a:srgbClr val="5C5C5C"/>
                </a:solidFill>
                <a:effectLst/>
                <a:latin typeface="ArialMT"/>
              </a:rPr>
              <a:t> Rate: 24129 op/(s * user)</a:t>
            </a:r>
            <a:br>
              <a:rPr lang="en-US" altLang="zh-CN" sz="1900" b="1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--- PASS: </a:t>
            </a:r>
            <a:r>
              <a:rPr lang="en-US" altLang="zh-CN" sz="1900" b="0" i="0" dirty="0" err="1">
                <a:solidFill>
                  <a:srgbClr val="5C5C5C"/>
                </a:solidFill>
                <a:effectLst/>
                <a:latin typeface="ArialMT"/>
              </a:rPr>
              <a:t>TestBenchmarkSingleFile</a:t>
            </a: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 (320.26s)</a:t>
            </a:r>
            <a:r>
              <a:rPr lang="en-US" altLang="zh-CN" sz="1900" dirty="0"/>
              <a:t> </a:t>
            </a:r>
          </a:p>
          <a:p>
            <a:endParaRPr lang="en-US" altLang="zh-CN" sz="1900" dirty="0"/>
          </a:p>
          <a:p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可以看到消息处理和转发的吞吐非常高，这是因为</a:t>
            </a:r>
            <a:r>
              <a:rPr lang="en-US" altLang="zh-CN" sz="1900" b="0" i="0" dirty="0">
                <a:solidFill>
                  <a:srgbClr val="333333"/>
                </a:solidFill>
                <a:effectLst/>
                <a:latin typeface="ArialMT"/>
              </a:rPr>
              <a:t>WebSocket</a:t>
            </a:r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的无锁生产者消费者架构的良好设计带来的，同时也是缓存的作用。</a:t>
            </a:r>
            <a:r>
              <a:rPr lang="zh-CN" altLang="en-US" sz="1900" dirty="0"/>
              <a:t> </a:t>
            </a:r>
            <a:br>
              <a:rPr lang="zh-CN" altLang="en-US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0F4B48-3039-4D35-A99F-A29DA96F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246996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0D3385-972C-47A7-997B-F16AA8BECB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我将后端的最大缓存设置为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，这样每次修改都需要读写文件系统，在这样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的条件下测试结果如下：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concurrency_test.go:37: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Duration: 300s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Users: 10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Total Send: 165382496 op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Total </a:t>
            </a:r>
            <a:r>
              <a:rPr lang="en-US" altLang="zh-CN" sz="1800" b="0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: 40944 op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Send Rate: 55127 op/(s * user)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1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800" b="1" i="0" dirty="0">
                <a:solidFill>
                  <a:srgbClr val="5C5C5C"/>
                </a:solidFill>
                <a:effectLst/>
                <a:latin typeface="ArialMT"/>
              </a:rPr>
              <a:t> Rate: 13 op/(s * user)</a:t>
            </a:r>
            <a:br>
              <a:rPr lang="en-US" altLang="zh-CN" sz="1800" b="1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--- PASS: </a:t>
            </a:r>
            <a:r>
              <a:rPr lang="en-US" altLang="zh-CN" sz="1800" b="0" i="0" dirty="0" err="1">
                <a:solidFill>
                  <a:srgbClr val="5C5C5C"/>
                </a:solidFill>
                <a:effectLst/>
                <a:latin typeface="ArialMT"/>
              </a:rPr>
              <a:t>TestBenchmarkSingleFile</a:t>
            </a: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 (320.27s)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endParaRPr lang="en-US" altLang="zh-CN" sz="1800" b="0" i="0" dirty="0">
              <a:solidFill>
                <a:srgbClr val="5C5C5C"/>
              </a:solidFill>
              <a:effectLst/>
              <a:latin typeface="ArialMT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可以看到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Recv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吞吐非常低，说明后端每秒钟只能处理十几个请求，只有缓存的两千分之一，缓存的重要性得以体现。</a:t>
            </a:r>
            <a:r>
              <a:rPr lang="zh-CN" altLang="en-US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840D06-E3D6-4C59-9030-D3A9E057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594189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022CA-D1B2-43A1-B79F-93534DA9BC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心跳 </a:t>
            </a:r>
            <a:r>
              <a:rPr lang="en-US" altLang="zh-CN" dirty="0"/>
              <a:t>&amp; </a:t>
            </a:r>
            <a:r>
              <a:rPr lang="zh-CN" altLang="en-US" dirty="0"/>
              <a:t>服务发现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利用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ZooKeeper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中容器节点断开连接后自动删除的特性。利用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ZooKeeper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中的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ChildrenWatch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获得当前目录下子节点名称，并注册回调事件，这个注册函数是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一次性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的，这样会带来新的问题：在回调事件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触发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和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重新注册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之间的事件会被遗漏。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pPr lvl="1"/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为了解决这个问题，我们利用了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ChildrenWatch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在注册和获得子节点列表上的原子性。当回调事件触发时，我们不仅仅关注触发事件的节点，而是将重新调用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ChildrenWatch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后获得的新的子节点集合和之前的集合一起进行考虑。这样旧集合和新集合差集是断开连接的服务器，新集合和就集合的差集则是新加入的服务器。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DA6237-55B4-415B-AFB1-1E5CAABA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723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6077E1-72CE-401F-88EA-78855617CA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消息队列是以一个房间的形式组织的：</a:t>
            </a:r>
            <a:endParaRPr lang="en-US" altLang="zh-CN" dirty="0">
              <a:solidFill>
                <a:srgbClr val="333333"/>
              </a:solidFill>
              <a:latin typeface="MicrosoftYaHei"/>
            </a:endParaRPr>
          </a:p>
          <a:p>
            <a:pPr lvl="2"/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Log Room</a:t>
            </a:r>
          </a:p>
          <a:p>
            <a:pPr lvl="3"/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Log Channel 1</a:t>
            </a:r>
          </a:p>
          <a:p>
            <a:pPr lvl="3"/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Log Channel 2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...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该消息队列的实现主要是为了满足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DFS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中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日志同步的需求，例如这样的场景：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新建一个房间，新建一个消息队列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往队列中写日志，副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收到回调在本地同步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决定进行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checkpoint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，为了避免阻塞，新开一个消息队列进行同步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副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收到新消息队列的回调，开始监听新的队列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5.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Master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做好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checkpoint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，删除旧队列中的所有日志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>
              <a:solidFill>
                <a:srgbClr val="333333"/>
              </a:solidFill>
              <a:latin typeface="MicrosoftYaHe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52277F1-0422-4B05-A2A2-6B90044C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22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5EE9163-05B4-4219-A1E6-8A2C6A328884}"/>
              </a:ext>
            </a:extLst>
          </p:cNvPr>
          <p:cNvSpPr>
            <a:spLocks noGrp="1"/>
          </p:cNvSpPr>
          <p:nvPr/>
        </p:nvSpPr>
        <p:spPr>
          <a:xfrm>
            <a:off x="494848" y="-2924713"/>
            <a:ext cx="8370515" cy="8372162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5333 w 10666"/>
              <a:gd name="T11" fmla="*/ 1066 h 10666"/>
              <a:gd name="T12" fmla="*/ 8633 w 10666"/>
              <a:gd name="T13" fmla="*/ 2666 h 10666"/>
              <a:gd name="T14" fmla="*/ 5333 w 10666"/>
              <a:gd name="T15" fmla="*/ 2666 h 10666"/>
              <a:gd name="T16" fmla="*/ 3045 w 10666"/>
              <a:gd name="T17" fmla="*/ 3986 h 10666"/>
              <a:gd name="T18" fmla="*/ 2327 w 10666"/>
              <a:gd name="T19" fmla="*/ 2338 h 10666"/>
              <a:gd name="T20" fmla="*/ 5333 w 10666"/>
              <a:gd name="T21" fmla="*/ 1066 h 10666"/>
              <a:gd name="T22" fmla="*/ 6933 w 10666"/>
              <a:gd name="T23" fmla="*/ 5333 h 10666"/>
              <a:gd name="T24" fmla="*/ 6275 w 10666"/>
              <a:gd name="T25" fmla="*/ 6610 h 10666"/>
              <a:gd name="T26" fmla="*/ 6263 w 10666"/>
              <a:gd name="T27" fmla="*/ 6600 h 10666"/>
              <a:gd name="T28" fmla="*/ 6217 w 10666"/>
              <a:gd name="T29" fmla="*/ 6657 h 10666"/>
              <a:gd name="T30" fmla="*/ 5333 w 10666"/>
              <a:gd name="T31" fmla="*/ 6933 h 10666"/>
              <a:gd name="T32" fmla="*/ 3733 w 10666"/>
              <a:gd name="T33" fmla="*/ 5333 h 10666"/>
              <a:gd name="T34" fmla="*/ 5333 w 10666"/>
              <a:gd name="T35" fmla="*/ 3733 h 10666"/>
              <a:gd name="T36" fmla="*/ 6933 w 10666"/>
              <a:gd name="T37" fmla="*/ 5333 h 10666"/>
              <a:gd name="T38" fmla="*/ 4033 w 10666"/>
              <a:gd name="T39" fmla="*/ 9387 h 10666"/>
              <a:gd name="T40" fmla="*/ 1066 w 10666"/>
              <a:gd name="T41" fmla="*/ 5333 h 10666"/>
              <a:gd name="T42" fmla="*/ 1591 w 10666"/>
              <a:gd name="T43" fmla="*/ 3318 h 10666"/>
              <a:gd name="T44" fmla="*/ 2711 w 10666"/>
              <a:gd name="T45" fmla="*/ 5887 h 10666"/>
              <a:gd name="T46" fmla="*/ 2724 w 10666"/>
              <a:gd name="T47" fmla="*/ 5881 h 10666"/>
              <a:gd name="T48" fmla="*/ 5158 w 10666"/>
              <a:gd name="T49" fmla="*/ 7982 h 10666"/>
              <a:gd name="T50" fmla="*/ 4033 w 10666"/>
              <a:gd name="T51" fmla="*/ 9387 h 10666"/>
              <a:gd name="T52" fmla="*/ 9600 w 10666"/>
              <a:gd name="T53" fmla="*/ 5333 h 10666"/>
              <a:gd name="T54" fmla="*/ 5333 w 10666"/>
              <a:gd name="T55" fmla="*/ 9600 h 10666"/>
              <a:gd name="T56" fmla="*/ 5233 w 10666"/>
              <a:gd name="T57" fmla="*/ 9594 h 10666"/>
              <a:gd name="T58" fmla="*/ 6974 w 10666"/>
              <a:gd name="T59" fmla="*/ 7419 h 10666"/>
              <a:gd name="T60" fmla="*/ 8000 w 10666"/>
              <a:gd name="T61" fmla="*/ 5333 h 10666"/>
              <a:gd name="T62" fmla="*/ 7453 w 10666"/>
              <a:gd name="T63" fmla="*/ 3733 h 10666"/>
              <a:gd name="T64" fmla="*/ 9274 w 10666"/>
              <a:gd name="T65" fmla="*/ 3733 h 10666"/>
              <a:gd name="T66" fmla="*/ 9600 w 10666"/>
              <a:gd name="T67" fmla="*/ 5333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442" y="0"/>
                  <a:pt x="0" y="2442"/>
                  <a:pt x="0" y="5333"/>
                </a:cubicBezTo>
                <a:cubicBezTo>
                  <a:pt x="0" y="8224"/>
                  <a:pt x="2442" y="10666"/>
                  <a:pt x="5333" y="10666"/>
                </a:cubicBezTo>
                <a:cubicBezTo>
                  <a:pt x="8224" y="10666"/>
                  <a:pt x="10666" y="8224"/>
                  <a:pt x="10666" y="5333"/>
                </a:cubicBezTo>
                <a:cubicBezTo>
                  <a:pt x="10666" y="2442"/>
                  <a:pt x="8224" y="0"/>
                  <a:pt x="5333" y="0"/>
                </a:cubicBezTo>
                <a:close/>
                <a:moveTo>
                  <a:pt x="5333" y="1066"/>
                </a:moveTo>
                <a:cubicBezTo>
                  <a:pt x="6647" y="1066"/>
                  <a:pt x="7843" y="1698"/>
                  <a:pt x="8633" y="2666"/>
                </a:cubicBezTo>
                <a:lnTo>
                  <a:pt x="5333" y="2666"/>
                </a:lnTo>
                <a:cubicBezTo>
                  <a:pt x="4356" y="2666"/>
                  <a:pt x="3510" y="3200"/>
                  <a:pt x="3045" y="3986"/>
                </a:cubicBezTo>
                <a:lnTo>
                  <a:pt x="2327" y="2338"/>
                </a:lnTo>
                <a:cubicBezTo>
                  <a:pt x="3105" y="1558"/>
                  <a:pt x="4174" y="1066"/>
                  <a:pt x="5333" y="1066"/>
                </a:cubicBezTo>
                <a:close/>
                <a:moveTo>
                  <a:pt x="6933" y="5333"/>
                </a:moveTo>
                <a:cubicBezTo>
                  <a:pt x="6933" y="5850"/>
                  <a:pt x="6670" y="6315"/>
                  <a:pt x="6275" y="6610"/>
                </a:cubicBezTo>
                <a:lnTo>
                  <a:pt x="6263" y="6600"/>
                </a:lnTo>
                <a:lnTo>
                  <a:pt x="6217" y="6657"/>
                </a:lnTo>
                <a:cubicBezTo>
                  <a:pt x="5957" y="6836"/>
                  <a:pt x="5649" y="6932"/>
                  <a:pt x="5333" y="6933"/>
                </a:cubicBezTo>
                <a:cubicBezTo>
                  <a:pt x="4466" y="6933"/>
                  <a:pt x="3733" y="6200"/>
                  <a:pt x="3733" y="5333"/>
                </a:cubicBezTo>
                <a:cubicBezTo>
                  <a:pt x="3733" y="4466"/>
                  <a:pt x="4466" y="3733"/>
                  <a:pt x="5333" y="3733"/>
                </a:cubicBezTo>
                <a:cubicBezTo>
                  <a:pt x="6200" y="3733"/>
                  <a:pt x="6933" y="4466"/>
                  <a:pt x="6933" y="5333"/>
                </a:cubicBezTo>
                <a:close/>
                <a:moveTo>
                  <a:pt x="4033" y="9387"/>
                </a:moveTo>
                <a:cubicBezTo>
                  <a:pt x="2333" y="8822"/>
                  <a:pt x="1066" y="7195"/>
                  <a:pt x="1066" y="5333"/>
                </a:cubicBezTo>
                <a:cubicBezTo>
                  <a:pt x="1066" y="4610"/>
                  <a:pt x="1257" y="3922"/>
                  <a:pt x="1591" y="3318"/>
                </a:cubicBezTo>
                <a:lnTo>
                  <a:pt x="2711" y="5887"/>
                </a:lnTo>
                <a:lnTo>
                  <a:pt x="2724" y="5881"/>
                </a:lnTo>
                <a:cubicBezTo>
                  <a:pt x="2974" y="7047"/>
                  <a:pt x="3968" y="7905"/>
                  <a:pt x="5158" y="7982"/>
                </a:cubicBezTo>
                <a:lnTo>
                  <a:pt x="4033" y="9387"/>
                </a:lnTo>
                <a:close/>
                <a:moveTo>
                  <a:pt x="9600" y="5333"/>
                </a:moveTo>
                <a:cubicBezTo>
                  <a:pt x="9600" y="7646"/>
                  <a:pt x="7646" y="9600"/>
                  <a:pt x="5333" y="9600"/>
                </a:cubicBezTo>
                <a:cubicBezTo>
                  <a:pt x="5299" y="9600"/>
                  <a:pt x="5267" y="9595"/>
                  <a:pt x="5233" y="9594"/>
                </a:cubicBezTo>
                <a:lnTo>
                  <a:pt x="6974" y="7419"/>
                </a:lnTo>
                <a:cubicBezTo>
                  <a:pt x="7593" y="6930"/>
                  <a:pt x="8000" y="6182"/>
                  <a:pt x="8000" y="5333"/>
                </a:cubicBezTo>
                <a:cubicBezTo>
                  <a:pt x="8000" y="4730"/>
                  <a:pt x="7791" y="4180"/>
                  <a:pt x="7453" y="3733"/>
                </a:cubicBezTo>
                <a:lnTo>
                  <a:pt x="9274" y="3733"/>
                </a:lnTo>
                <a:cubicBezTo>
                  <a:pt x="9482" y="4230"/>
                  <a:pt x="9600" y="4770"/>
                  <a:pt x="9600" y="5333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总体技术栈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D2F938-91A9-42B0-B3B2-9868F7B87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39" y="2125502"/>
            <a:ext cx="404227" cy="380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A69B08-FF0E-4E84-ABA2-81C65DB51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35" y="5602344"/>
            <a:ext cx="553153" cy="444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89C763-63EB-4BF0-BE9B-B62908115E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62" y="3786115"/>
            <a:ext cx="506613" cy="3243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391255-E065-4AFE-A1AB-0A68725FAD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70306" y="2146024"/>
            <a:ext cx="408586" cy="384477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1777EDB-02EB-4FE9-A299-FD0ACE94D433}"/>
              </a:ext>
            </a:extLst>
          </p:cNvPr>
          <p:cNvSpPr/>
          <p:nvPr/>
        </p:nvSpPr>
        <p:spPr>
          <a:xfrm>
            <a:off x="1538024" y="2020813"/>
            <a:ext cx="7111127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93FA724-B650-414B-A06A-9BB52BD2FF62}"/>
              </a:ext>
            </a:extLst>
          </p:cNvPr>
          <p:cNvSpPr/>
          <p:nvPr/>
        </p:nvSpPr>
        <p:spPr>
          <a:xfrm>
            <a:off x="1566200" y="2881036"/>
            <a:ext cx="7111127" cy="1505237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44F81D-D535-47BA-B267-E835B9A726C3}"/>
              </a:ext>
            </a:extLst>
          </p:cNvPr>
          <p:cNvSpPr/>
          <p:nvPr/>
        </p:nvSpPr>
        <p:spPr>
          <a:xfrm>
            <a:off x="1566200" y="4564613"/>
            <a:ext cx="7111127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33A0D73-3530-429B-B551-87DC4F56226E}"/>
              </a:ext>
            </a:extLst>
          </p:cNvPr>
          <p:cNvSpPr/>
          <p:nvPr/>
        </p:nvSpPr>
        <p:spPr>
          <a:xfrm>
            <a:off x="1571072" y="5501099"/>
            <a:ext cx="7106255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EFF537-85A0-4B04-9528-EF2925B3E8F2}"/>
              </a:ext>
            </a:extLst>
          </p:cNvPr>
          <p:cNvSpPr txBox="1"/>
          <p:nvPr/>
        </p:nvSpPr>
        <p:spPr>
          <a:xfrm>
            <a:off x="175122" y="2171739"/>
            <a:ext cx="10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frontend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4EA794-8496-4830-8AAA-06D0C924D500}"/>
              </a:ext>
            </a:extLst>
          </p:cNvPr>
          <p:cNvSpPr txBox="1"/>
          <p:nvPr/>
        </p:nvSpPr>
        <p:spPr>
          <a:xfrm>
            <a:off x="174544" y="3448988"/>
            <a:ext cx="108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backend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DE882B-05FD-41AE-BA33-484AA3B58994}"/>
              </a:ext>
            </a:extLst>
          </p:cNvPr>
          <p:cNvSpPr txBox="1"/>
          <p:nvPr/>
        </p:nvSpPr>
        <p:spPr>
          <a:xfrm>
            <a:off x="482255" y="4715641"/>
            <a:ext cx="52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dfs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9F652-1F6B-4C2A-AC23-43F7B2466807}"/>
              </a:ext>
            </a:extLst>
          </p:cNvPr>
          <p:cNvSpPr txBox="1"/>
          <p:nvPr/>
        </p:nvSpPr>
        <p:spPr>
          <a:xfrm>
            <a:off x="145975" y="5666732"/>
            <a:ext cx="142022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deployment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pic>
        <p:nvPicPr>
          <p:cNvPr id="2050" name="Picture 2" descr="Websocket Client">
            <a:extLst>
              <a:ext uri="{FF2B5EF4-FFF2-40B4-BE49-F238E27FC236}">
                <a16:creationId xmlns:a16="http://schemas.microsoft.com/office/drawing/2014/main" id="{DD0977F1-8BAE-4316-9D35-E3220182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91" y="2106760"/>
            <a:ext cx="592383" cy="4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F1CA64-6867-4B0E-A7A9-683B804E6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692" y="2077324"/>
            <a:ext cx="477460" cy="5218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7A30BCE-AF0F-485B-9768-77E5BDF81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047" y="5666732"/>
            <a:ext cx="1097375" cy="3276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AE90099-7EE5-455E-B964-014D7A2F57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15" y="8269290"/>
            <a:ext cx="121873" cy="54233"/>
          </a:xfrm>
          <a:prstGeom prst="rect">
            <a:avLst/>
          </a:prstGeom>
        </p:spPr>
      </p:pic>
      <p:pic>
        <p:nvPicPr>
          <p:cNvPr id="2052" name="Picture 4" descr="Apache ZooKeeper logo.svg">
            <a:extLst>
              <a:ext uri="{FF2B5EF4-FFF2-40B4-BE49-F238E27FC236}">
                <a16:creationId xmlns:a16="http://schemas.microsoft.com/office/drawing/2014/main" id="{E742D652-2C98-4556-BD2E-5C907CD5B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17" y="4617736"/>
            <a:ext cx="899314" cy="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A7025A3-02D8-4A92-8A91-94448B8025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6971" y="4641204"/>
            <a:ext cx="1150720" cy="518205"/>
          </a:xfrm>
          <a:prstGeom prst="rect">
            <a:avLst/>
          </a:prstGeom>
        </p:spPr>
      </p:pic>
      <p:pic>
        <p:nvPicPr>
          <p:cNvPr id="2054" name="Picture 6" descr="Hypertext Transfer Protocol - Wikipedia">
            <a:extLst>
              <a:ext uri="{FF2B5EF4-FFF2-40B4-BE49-F238E27FC236}">
                <a16:creationId xmlns:a16="http://schemas.microsoft.com/office/drawing/2014/main" id="{B02FC44A-43EB-47F4-92C9-4B6BC269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2071482"/>
            <a:ext cx="998798" cy="5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inx 1.18.0 is here and these are its most important changes | Linux  Addicts">
            <a:extLst>
              <a:ext uri="{FF2B5EF4-FFF2-40B4-BE49-F238E27FC236}">
                <a16:creationId xmlns:a16="http://schemas.microsoft.com/office/drawing/2014/main" id="{F6F431FE-65BA-43C8-82C6-8A5D285F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06" y="5564750"/>
            <a:ext cx="1272389" cy="5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Apache ZooKeeper logo.svg">
            <a:extLst>
              <a:ext uri="{FF2B5EF4-FFF2-40B4-BE49-F238E27FC236}">
                <a16:creationId xmlns:a16="http://schemas.microsoft.com/office/drawing/2014/main" id="{A4B1E6BA-362D-4A6F-A14F-D36F0DD9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95" y="3691528"/>
            <a:ext cx="899314" cy="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301 Redirect: Definition, Types, Methods and How to Setup It Up for Any  Website">
            <a:extLst>
              <a:ext uri="{FF2B5EF4-FFF2-40B4-BE49-F238E27FC236}">
                <a16:creationId xmlns:a16="http://schemas.microsoft.com/office/drawing/2014/main" id="{A777446C-B0BE-468C-936A-7EF34CDA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33" y="3031835"/>
            <a:ext cx="1024343" cy="53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SON Web Tokens - jwt.io">
            <a:extLst>
              <a:ext uri="{FF2B5EF4-FFF2-40B4-BE49-F238E27FC236}">
                <a16:creationId xmlns:a16="http://schemas.microsoft.com/office/drawing/2014/main" id="{90B43689-47BE-4360-A32E-7AD6E434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06" y="3037799"/>
            <a:ext cx="908773" cy="4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Websocket Client">
            <a:extLst>
              <a:ext uri="{FF2B5EF4-FFF2-40B4-BE49-F238E27FC236}">
                <a16:creationId xmlns:a16="http://schemas.microsoft.com/office/drawing/2014/main" id="{75067210-BCC3-4B59-BF40-D04F1453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91" y="3064560"/>
            <a:ext cx="592383" cy="4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ypertext Transfer Protocol - Wikipedia">
            <a:extLst>
              <a:ext uri="{FF2B5EF4-FFF2-40B4-BE49-F238E27FC236}">
                <a16:creationId xmlns:a16="http://schemas.microsoft.com/office/drawing/2014/main" id="{DEF48D86-A71D-4283-B4BD-3399C44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3019646"/>
            <a:ext cx="998798" cy="5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28DCA97-14DC-4435-9590-98B6D9E6A3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23247" y="3751383"/>
            <a:ext cx="665086" cy="426337"/>
          </a:xfrm>
          <a:prstGeom prst="rect">
            <a:avLst/>
          </a:prstGeom>
        </p:spPr>
      </p:pic>
      <p:sp>
        <p:nvSpPr>
          <p:cNvPr id="40" name="AutoShape 14" descr="build:passed">
            <a:extLst>
              <a:ext uri="{FF2B5EF4-FFF2-40B4-BE49-F238E27FC236}">
                <a16:creationId xmlns:a16="http://schemas.microsoft.com/office/drawing/2014/main" id="{20C4A532-706B-4BBD-8F93-05002FF31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7D64D04-09BD-4F9A-97B8-7E1FE9CE48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9073" y="6373709"/>
            <a:ext cx="831787" cy="21465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5759306-C8BB-4144-AC23-BA177B3AAB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5552" y="6326616"/>
            <a:ext cx="1139871" cy="26174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7DA43E6-E129-4DA8-8919-2EBDCDD175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1793" y="6329817"/>
            <a:ext cx="737494" cy="2404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8EDBA7F-0DA0-4D6C-A7F2-C5FC7B0E153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43051" y="5553719"/>
            <a:ext cx="1516511" cy="480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789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C3368E-093C-44B7-B3E6-A874E0F6DF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选举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所有参与选举的服务器在某个节点下创建顺序容器节点，序号最小的被选举为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。其它的节点需要监听在这个节点上，当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主动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Step Down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或者崩溃时，最小节点将会易位，新的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被选举成功。</a:t>
            </a:r>
            <a:br>
              <a:rPr lang="zh-CN" altLang="en-US" dirty="0"/>
            </a:b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互斥锁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通过创建同一个节点，创建成功的服务器获得锁；放锁时删除该节点。等待锁的服务器会监听事件，当节点被删除时重新竞争创建。</a:t>
            </a:r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236E6-8FEE-4B85-BCA3-ED81207B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807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1C39CF-8E3C-4299-99B0-3CD749B3F0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心跳 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Arial-BoldMT"/>
              </a:rPr>
              <a:t>&amp; 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服务发现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为四个服务器创建回调函数，使用四个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记录收到的对应节点事件的数量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四个服务器依次注册，每次注册时调用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GetOriginMates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得到的伙伴数量应该和之前注册的服务器数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量相同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检查每个服务器收到的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onConn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事件数量是否正确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每个服务器主动断开连接，检查每个服务器收到的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onDisConn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事件数量是否正确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消息队列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创建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Log Room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为每个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Room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创建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20/5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个初始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/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追加的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Channel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，测试初始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Channel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和追加事件是否正确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为每个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channel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创建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5/20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个初始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/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追加的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Log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，测试初始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Log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和追加事件是否正确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使用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WaitGroup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等待预计的事件结束，并设置超时时间，超时则测试失败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选举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生成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个候选者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每个候选者成为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后立刻退位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测试是否同时只有一个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，且退位后状态是否改变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使用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WaitGroup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等待预计的事件结束，并设置超时时间，超时则测试失败</a:t>
            </a:r>
            <a:br>
              <a:rPr lang="zh-CN" altLang="en-US" dirty="0"/>
            </a:b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互斥锁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生成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个锁的竞争者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每个竞争者竞争到锁后睡眠一段时间再放锁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测试释放锁的一定是得到锁的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拿到锁时给计数加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，放锁时减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5.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测试最后计数是否为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0</a:t>
            </a:r>
            <a:r>
              <a:rPr lang="zh-CN" altLang="en-US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9A418D-6F62-4DA7-B260-BC09D3D4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1142637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EDF823F-E773-4822-9B33-2F62F18619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518021910270 </a:t>
            </a:r>
            <a:r>
              <a:rPr lang="zh-CN" altLang="en-US" dirty="0"/>
              <a:t>蓝浩宁（</a:t>
            </a:r>
            <a:r>
              <a:rPr lang="en-US" altLang="zh-CN" dirty="0"/>
              <a:t>25%</a:t>
            </a:r>
            <a:r>
              <a:rPr lang="zh-CN" altLang="en-US" dirty="0"/>
              <a:t>）：前端</a:t>
            </a:r>
            <a:endParaRPr lang="en-US" altLang="zh-CN" dirty="0"/>
          </a:p>
          <a:p>
            <a:r>
              <a:rPr lang="en-US" altLang="zh-CN" dirty="0"/>
              <a:t>518021911145 </a:t>
            </a:r>
            <a:r>
              <a:rPr lang="zh-CN" altLang="en-US" dirty="0"/>
              <a:t>吴侃真（</a:t>
            </a:r>
            <a:r>
              <a:rPr lang="en-US" altLang="zh-CN" dirty="0"/>
              <a:t>25%</a:t>
            </a:r>
            <a:r>
              <a:rPr lang="zh-CN" altLang="en-US" dirty="0"/>
              <a:t>）：后端 </a:t>
            </a:r>
            <a:endParaRPr lang="en-US" altLang="zh-CN" dirty="0"/>
          </a:p>
          <a:p>
            <a:r>
              <a:rPr lang="en-US" altLang="zh-CN" dirty="0"/>
              <a:t>518021910917 </a:t>
            </a:r>
            <a:r>
              <a:rPr lang="zh-CN" altLang="en-US" dirty="0"/>
              <a:t>莫戈泉（</a:t>
            </a:r>
            <a:r>
              <a:rPr lang="en-US" altLang="zh-CN" dirty="0"/>
              <a:t>25%</a:t>
            </a:r>
            <a:r>
              <a:rPr lang="zh-CN" altLang="en-US" dirty="0"/>
              <a:t>）：</a:t>
            </a:r>
            <a:r>
              <a:rPr lang="en-US" altLang="zh-CN" dirty="0"/>
              <a:t>DFS</a:t>
            </a:r>
          </a:p>
          <a:p>
            <a:r>
              <a:rPr lang="en-US" altLang="zh-CN" dirty="0"/>
              <a:t>518021910896 </a:t>
            </a:r>
            <a:r>
              <a:rPr lang="zh-CN" altLang="en-US" dirty="0"/>
              <a:t>杨亘（</a:t>
            </a:r>
            <a:r>
              <a:rPr lang="en-US" altLang="zh-CN" dirty="0"/>
              <a:t>25%</a:t>
            </a:r>
            <a:r>
              <a:rPr lang="zh-CN" altLang="en-US" dirty="0"/>
              <a:t>）：</a:t>
            </a:r>
            <a:r>
              <a:rPr lang="en-US" altLang="zh-CN" dirty="0"/>
              <a:t>DFS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BDD4756-97FB-4140-A7B0-2A6E216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3315823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863906-D1A2-41B2-B626-0627AF6735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基础功能</a:t>
            </a:r>
            <a:endParaRPr lang="en-US" altLang="zh-CN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用户</a:t>
            </a:r>
            <a:r>
              <a:rPr lang="zh-CN" altLang="en-US" dirty="0"/>
              <a:t>登录注册以及文档管理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后端文档内容</a:t>
            </a:r>
            <a:r>
              <a:rPr lang="zh-CN" altLang="en-US" dirty="0"/>
              <a:t>渲染（</a:t>
            </a:r>
            <a:r>
              <a:rPr lang="en-US" altLang="zh-CN" dirty="0"/>
              <a:t>Sheet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多用户协作（异步加入，并发控制）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删除文件以及</a:t>
            </a:r>
            <a:r>
              <a:rPr lang="zh-CN" altLang="en-US" dirty="0"/>
              <a:t>文件回收站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进阶功能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文档内</a:t>
            </a:r>
            <a:r>
              <a:rPr lang="zh-CN" altLang="en-US" dirty="0"/>
              <a:t>插入图片（文件）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查看用户修改记录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版本控制（自动</a:t>
            </a:r>
            <a:r>
              <a:rPr lang="en-US" altLang="zh-CN" dirty="0"/>
              <a:t>/</a:t>
            </a:r>
            <a:r>
              <a:rPr lang="zh-CN" altLang="en-US" dirty="0"/>
              <a:t>手动保存</a:t>
            </a:r>
            <a:r>
              <a:rPr lang="en-US" altLang="zh-CN" dirty="0"/>
              <a:t>, </a:t>
            </a:r>
            <a:r>
              <a:rPr lang="zh-CN" altLang="en-US" dirty="0"/>
              <a:t>回退）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多后端设计（自动迁移，负载均衡）</a:t>
            </a:r>
            <a:r>
              <a:rPr lang="zh-CN" altLang="en-US" dirty="0">
                <a:solidFill>
                  <a:srgbClr val="FF0000"/>
                </a:solidFill>
              </a:rPr>
              <a:t>（附加）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64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271BD2B-ADEC-48D3-B3FF-F60FAEE680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5" y="1910225"/>
            <a:ext cx="7975600" cy="440162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网页架构</a:t>
            </a:r>
          </a:p>
        </p:txBody>
      </p:sp>
    </p:spTree>
    <p:extLst>
      <p:ext uri="{BB962C8B-B14F-4D97-AF65-F5344CB8AC3E}">
        <p14:creationId xmlns:p14="http://schemas.microsoft.com/office/powerpoint/2010/main" val="260126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标准流程</a:t>
            </a:r>
          </a:p>
        </p:txBody>
      </p:sp>
      <p:pic>
        <p:nvPicPr>
          <p:cNvPr id="6" name="基本步骤_Trim">
            <a:hlinkClick r:id="" action="ppaction://media"/>
            <a:extLst>
              <a:ext uri="{FF2B5EF4-FFF2-40B4-BE49-F238E27FC236}">
                <a16:creationId xmlns:a16="http://schemas.microsoft.com/office/drawing/2014/main" id="{EEE878C2-8568-4D67-80C7-628DFBD55A94}"/>
              </a:ext>
            </a:extLst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6" end="13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1" y="1548460"/>
            <a:ext cx="9134109" cy="4880531"/>
          </a:xfrm>
        </p:spPr>
      </p:pic>
    </p:spTree>
    <p:extLst>
      <p:ext uri="{BB962C8B-B14F-4D97-AF65-F5344CB8AC3E}">
        <p14:creationId xmlns:p14="http://schemas.microsoft.com/office/powerpoint/2010/main" val="532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协同编辑</a:t>
            </a:r>
          </a:p>
        </p:txBody>
      </p:sp>
      <p:pic>
        <p:nvPicPr>
          <p:cNvPr id="5" name="协同编辑_Trim">
            <a:hlinkClick r:id="" action="ppaction://media"/>
            <a:extLst>
              <a:ext uri="{FF2B5EF4-FFF2-40B4-BE49-F238E27FC236}">
                <a16:creationId xmlns:a16="http://schemas.microsoft.com/office/drawing/2014/main" id="{7624ABCB-571E-42F1-9AB1-EFA4C58A9247}"/>
              </a:ext>
            </a:extLst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1" end="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8" y="1595068"/>
            <a:ext cx="9131742" cy="4879266"/>
          </a:xfrm>
        </p:spPr>
      </p:pic>
    </p:spTree>
    <p:extLst>
      <p:ext uri="{BB962C8B-B14F-4D97-AF65-F5344CB8AC3E}">
        <p14:creationId xmlns:p14="http://schemas.microsoft.com/office/powerpoint/2010/main" val="26199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222;#37422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222;#374222;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1383</TotalTime>
  <Words>2877</Words>
  <Application>Microsoft Office PowerPoint</Application>
  <PresentationFormat>全屏显示(4:3)</PresentationFormat>
  <Paragraphs>364</Paragraphs>
  <Slides>43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Arial-BoldMT</vt:lpstr>
      <vt:lpstr>Arial-ItalicMT</vt:lpstr>
      <vt:lpstr>ArialMT</vt:lpstr>
      <vt:lpstr>MicrosoftYaHei</vt:lpstr>
      <vt:lpstr>MicrosoftYaHei-Bold</vt:lpstr>
      <vt:lpstr>等线</vt:lpstr>
      <vt:lpstr>等线 Light</vt:lpstr>
      <vt:lpstr>微软雅黑</vt:lpstr>
      <vt:lpstr>Arial</vt:lpstr>
      <vt:lpstr>Bahnschrift</vt:lpstr>
      <vt:lpstr>Calibri</vt:lpstr>
      <vt:lpstr>2016-VI主题-蓝</vt:lpstr>
      <vt:lpstr>SSFD-Naive gDocs</vt:lpstr>
      <vt:lpstr>目录 Contents</vt:lpstr>
      <vt:lpstr>PowerPoint 演示文稿</vt:lpstr>
      <vt:lpstr>PowerPoint 演示文稿</vt:lpstr>
      <vt:lpstr>目录 Contents</vt:lpstr>
      <vt:lpstr>功能点</vt:lpstr>
      <vt:lpstr>网页架构</vt:lpstr>
      <vt:lpstr>标准流程</vt:lpstr>
      <vt:lpstr>协同编辑</vt:lpstr>
      <vt:lpstr>并发控制</vt:lpstr>
      <vt:lpstr>目录 Contents</vt:lpstr>
      <vt:lpstr>DFS总体架构</vt:lpstr>
      <vt:lpstr>Operation </vt:lpstr>
      <vt:lpstr>Chunk &amp; Replication</vt:lpstr>
      <vt:lpstr>Fault Tolerance </vt:lpstr>
      <vt:lpstr>Consistency</vt:lpstr>
      <vt:lpstr>Concurrency Control</vt:lpstr>
      <vt:lpstr>Failure Recovery &amp; Checkpoint</vt:lpstr>
      <vt:lpstr>Scalability &amp; Load balance</vt:lpstr>
      <vt:lpstr>Efficiency</vt:lpstr>
      <vt:lpstr>目录 Contents</vt:lpstr>
      <vt:lpstr>后端架构</vt:lpstr>
      <vt:lpstr>分布式设计</vt:lpstr>
      <vt:lpstr>Scalability</vt:lpstr>
      <vt:lpstr>Consistency &amp; Availability</vt:lpstr>
      <vt:lpstr>Performance</vt:lpstr>
      <vt:lpstr>缓存池和MemSheet</vt:lpstr>
      <vt:lpstr>Websocket设计</vt:lpstr>
      <vt:lpstr>单元格加锁</vt:lpstr>
      <vt:lpstr>单元格内容一致性</vt:lpstr>
      <vt:lpstr>单元格内容一致性</vt:lpstr>
      <vt:lpstr>高性能WebSocket</vt:lpstr>
      <vt:lpstr>正确性测试</vt:lpstr>
      <vt:lpstr>正确性测试</vt:lpstr>
      <vt:lpstr>正确性测试</vt:lpstr>
      <vt:lpstr>性能测试</vt:lpstr>
      <vt:lpstr>性能测试</vt:lpstr>
      <vt:lpstr>ZooKeeper</vt:lpstr>
      <vt:lpstr>ZooKeeper</vt:lpstr>
      <vt:lpstr>ZooKeeper</vt:lpstr>
      <vt:lpstr>测试</vt:lpstr>
      <vt:lpstr>分工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侃真 吴</cp:lastModifiedBy>
  <cp:revision>88</cp:revision>
  <dcterms:created xsi:type="dcterms:W3CDTF">2016-04-20T02:59:17Z</dcterms:created>
  <dcterms:modified xsi:type="dcterms:W3CDTF">2021-07-17T14:53:50Z</dcterms:modified>
</cp:coreProperties>
</file>